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79" r:id="rId7"/>
    <p:sldMasterId id="2147484214" r:id="rId8"/>
    <p:sldMasterId id="2147484225" r:id="rId9"/>
    <p:sldMasterId id="2147484252" r:id="rId10"/>
    <p:sldMasterId id="2147484263" r:id="rId11"/>
    <p:sldMasterId id="2147484289" r:id="rId12"/>
  </p:sldMasterIdLst>
  <p:notesMasterIdLst>
    <p:notesMasterId r:id="rId64"/>
  </p:notesMasterIdLst>
  <p:handoutMasterIdLst>
    <p:handoutMasterId r:id="rId65"/>
  </p:handoutMasterIdLst>
  <p:sldIdLst>
    <p:sldId id="965" r:id="rId13"/>
    <p:sldId id="966" r:id="rId14"/>
    <p:sldId id="990" r:id="rId15"/>
    <p:sldId id="994" r:id="rId16"/>
    <p:sldId id="969" r:id="rId17"/>
    <p:sldId id="872" r:id="rId18"/>
    <p:sldId id="981" r:id="rId19"/>
    <p:sldId id="926" r:id="rId20"/>
    <p:sldId id="953" r:id="rId21"/>
    <p:sldId id="982" r:id="rId22"/>
    <p:sldId id="927" r:id="rId23"/>
    <p:sldId id="914" r:id="rId24"/>
    <p:sldId id="915" r:id="rId25"/>
    <p:sldId id="934" r:id="rId26"/>
    <p:sldId id="918" r:id="rId27"/>
    <p:sldId id="935" r:id="rId28"/>
    <p:sldId id="987" r:id="rId29"/>
    <p:sldId id="919" r:id="rId30"/>
    <p:sldId id="920" r:id="rId31"/>
    <p:sldId id="921" r:id="rId32"/>
    <p:sldId id="923" r:id="rId33"/>
    <p:sldId id="924" r:id="rId34"/>
    <p:sldId id="925" r:id="rId35"/>
    <p:sldId id="983" r:id="rId36"/>
    <p:sldId id="938" r:id="rId37"/>
    <p:sldId id="988" r:id="rId38"/>
    <p:sldId id="939" r:id="rId39"/>
    <p:sldId id="940" r:id="rId40"/>
    <p:sldId id="941" r:id="rId41"/>
    <p:sldId id="942" r:id="rId42"/>
    <p:sldId id="943" r:id="rId43"/>
    <p:sldId id="944" r:id="rId44"/>
    <p:sldId id="946" r:id="rId45"/>
    <p:sldId id="984" r:id="rId46"/>
    <p:sldId id="951" r:id="rId47"/>
    <p:sldId id="959" r:id="rId48"/>
    <p:sldId id="958" r:id="rId49"/>
    <p:sldId id="985" r:id="rId50"/>
    <p:sldId id="949" r:id="rId51"/>
    <p:sldId id="957" r:id="rId52"/>
    <p:sldId id="950" r:id="rId53"/>
    <p:sldId id="986" r:id="rId54"/>
    <p:sldId id="954" r:id="rId55"/>
    <p:sldId id="955" r:id="rId56"/>
    <p:sldId id="964" r:id="rId57"/>
    <p:sldId id="962" r:id="rId58"/>
    <p:sldId id="976" r:id="rId59"/>
    <p:sldId id="989" r:id="rId60"/>
    <p:sldId id="991" r:id="rId61"/>
    <p:sldId id="992" r:id="rId62"/>
    <p:sldId id="993" r:id="rId63"/>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5" autoAdjust="0"/>
    <p:restoredTop sz="71118" autoAdjust="0"/>
  </p:normalViewPr>
  <p:slideViewPr>
    <p:cSldViewPr snapToGrid="0">
      <p:cViewPr varScale="1">
        <p:scale>
          <a:sx n="34" d="100"/>
          <a:sy n="34" d="100"/>
        </p:scale>
        <p:origin x="1278"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93851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E9D3809-482B-449F-AE19-E3E6C0DE68C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357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796FDA7-27F0-4E02-A3B7-BAF27A5342B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563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DE5AEE4-82DD-4BAE-9B87-A26AE681364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23679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878BE1A-2995-472D-A8C6-0EF99CD1282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851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F887563-E0ED-444B-8AC6-298721DF7B1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0669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1063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55137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3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039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3918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52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566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400" dirty="0"/>
              <a:t>In-product Task Pane and Content icons must use one of these formats: .bmp, .gif, .jpg, .</a:t>
            </a:r>
            <a:r>
              <a:rPr lang="en-US" sz="1400" dirty="0" err="1"/>
              <a:t>png</a:t>
            </a:r>
            <a:r>
              <a:rPr lang="en-US" sz="1400" dirty="0"/>
              <a:t>, or .tiff</a:t>
            </a:r>
          </a:p>
          <a:p>
            <a:pPr lvl="2"/>
            <a:r>
              <a:rPr lang="en-US" sz="1400" dirty="0"/>
              <a:t>Mail app icons: 64x64 pixels &amp; secured by HTTPS; Task Pane &amp; Content icons are 32x32 and don’t need HTTPS.</a:t>
            </a:r>
          </a:p>
          <a:p>
            <a:pPr lvl="2"/>
            <a:r>
              <a:rPr lang="en-US" sz="1400" dirty="0"/>
              <a:t>All icon links created via the </a:t>
            </a:r>
            <a:r>
              <a:rPr lang="en-US" sz="1400" dirty="0" err="1"/>
              <a:t>IconURL</a:t>
            </a:r>
            <a:r>
              <a:rPr lang="en-US" sz="1400" dirty="0"/>
              <a:t> element in the app manifest</a:t>
            </a:r>
          </a:p>
          <a:p>
            <a:endParaRPr lang="en-US" dirty="0"/>
          </a:p>
        </p:txBody>
      </p:sp>
      <p:sp>
        <p:nvSpPr>
          <p:cNvPr id="4" name="Date Placeholder 3"/>
          <p:cNvSpPr>
            <a:spLocks noGrp="1"/>
          </p:cNvSpPr>
          <p:nvPr>
            <p:ph type="dt" idx="10"/>
          </p:nvPr>
        </p:nvSpPr>
        <p:spPr/>
        <p:txBody>
          <a:bodyPr/>
          <a:lstStyle/>
          <a:p>
            <a:fld id="{507D4DB3-B3CB-4876-B55F-BFEEA7DBDAB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038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CB44538-C911-43D6-AD0C-001F3D0B764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404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D4D57A3-4268-4D67-A158-25CC21A83EB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85FE32C-1CD6-4ABC-B406-7D5664B0E66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9827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A5C5EB8-87C4-41C0-8958-6648D654919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7536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52384252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72679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180593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780636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499883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13667006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266994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5416226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141289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858738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1372760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7444415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7935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4597973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3319065"/>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4131967"/>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103351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87172163"/>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9953511"/>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75541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14988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824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034976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269851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88105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55288980"/>
      </p:ext>
    </p:extLst>
  </p:cSld>
  <p:clrMapOvr>
    <a:masterClrMapping/>
  </p:clrMapOvr>
  <p:transition>
    <p:fade/>
  </p:transition>
  <p:timing>
    <p:tnLst>
      <p:par>
        <p:cTn id="1" dur="indefinite" restart="never" nodeType="tmRoot"/>
      </p:par>
    </p:tnLst>
  </p:timing>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61880"/>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6398378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7006431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01323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827423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58865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02241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401584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806748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5272026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758008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20008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3580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624755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988732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00432877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51505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7902622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097738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106416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175690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9518731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7485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60085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3344870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87776287"/>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82914839"/>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6244812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06893636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97819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9145211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61792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536807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0127157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613180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644542773"/>
      </p:ext>
    </p:extLst>
  </p:cSld>
  <p:clrMapOvr>
    <a:masterClrMapping/>
  </p:clrMapOvr>
  <p:transition>
    <p:fade/>
  </p:transition>
  <p:timing>
    <p:tnLst>
      <p:par>
        <p:cTn id="1" dur="indefinite" restart="never" nodeType="tmRoot"/>
      </p:par>
    </p:tnLst>
  </p:timing>
  <p:hf hdr="0"/>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20603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1319037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442104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995345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120162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320043"/>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231113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031882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887113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6052527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95299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867668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476840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803422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04390121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314553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69596536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24592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877822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893680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77875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976053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338412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1505525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553560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24906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767009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1220531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5896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91583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94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4239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1935758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25265837"/>
      </p:ext>
    </p:extLst>
  </p:cSld>
  <p:clrMapOvr>
    <a:masterClrMapping/>
  </p:clrMapOvr>
  <p:transition>
    <p:fade/>
  </p:transition>
  <p:timing>
    <p:tnLst>
      <p:par>
        <p:cTn id="1" dur="indefinite" restart="never" nodeType="tmRoot"/>
      </p:par>
    </p:tnLst>
  </p:timing>
  <p:hf hdr="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212105927"/>
      </p:ext>
    </p:extLst>
  </p:cSld>
  <p:clrMapOvr>
    <a:masterClrMapping/>
  </p:clrMapOvr>
  <p:transition>
    <p:fade/>
  </p:transition>
  <p:timing>
    <p:tnLst>
      <p:par>
        <p:cTn id="1" dur="indefinite" restart="never" nodeType="tmRoot"/>
      </p:par>
    </p:tnLst>
  </p:timing>
  <p:hf hdr="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7961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15859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13500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0391270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7881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46476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4447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43174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314235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86421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8795695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771515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290859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51018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81073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105316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24344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44661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40668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208252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171204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0672842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940989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623394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499650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229182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0160101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7892893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4823628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49829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39159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57692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13912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268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41389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9979266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05466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219865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55898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161014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439054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572120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587508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image" Target="../media/image7.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image" Target="../media/image6.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15.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5.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image" Target="../media/image15.png"/><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theme" Target="../theme/theme7.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theme" Target="../theme/theme8.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image" Target="../media/image15.png"/><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theme" Target="../theme/theme9.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6"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2475614"/>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4" r:id="rId22"/>
    <p:sldLayoutId id="2147484175" r:id="rId23"/>
    <p:sldLayoutId id="2147484176" r:id="rId24"/>
    <p:sldLayoutId id="214748417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694026485"/>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42886112"/>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861298"/>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0505313"/>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4793897"/>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12091471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hyperlink" Target="her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hyperlink" Target="NU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2.microsoft.com/getsupport/hostpage.aspx?locale=EN-US&amp;supportregion=EN-US&amp;ccfcode=US&amp;ln=EN-US&amp;pesid=14807&amp;oaspworkflow=start_1.0.0.0&amp;tenant=store&amp;ccsid=635526756147206406"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hyperlink" Target="http://msdn.microsoft.com/en-us/library/office/jj938162.aspx" TargetMode="External"/><Relationship Id="rId2" Type="http://schemas.openxmlformats.org/officeDocument/2006/relationships/hyperlink" Target="http://msdn.microsoft.com/en-us/library/office/jj220035.aspx" TargetMode="Externa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169.xml"/><Relationship Id="rId4" Type="http://schemas.openxmlformats.org/officeDocument/2006/relationships/image" Target="../media/image22.emf"/></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98.xml"/><Relationship Id="rId5" Type="http://schemas.openxmlformats.org/officeDocument/2006/relationships/image" Target="../media/image52.emf"/><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98.xml"/><Relationship Id="rId6" Type="http://schemas.openxmlformats.org/officeDocument/2006/relationships/image" Target="../media/image54.emf"/><Relationship Id="rId11" Type="http://schemas.openxmlformats.org/officeDocument/2006/relationships/image" Target="../media/image56.png"/><Relationship Id="rId5" Type="http://schemas.openxmlformats.org/officeDocument/2006/relationships/image" Target="../media/image53.emf"/><Relationship Id="rId10" Type="http://schemas.openxmlformats.org/officeDocument/2006/relationships/image" Target="../media/image55.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3" Type="http://schemas.openxmlformats.org/officeDocument/2006/relationships/hyperlink" Target="https://sellerdashboard.microsoft.com/Registration"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hyperlink" Target="http://dev.office.com/getting-started"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011" y="2109542"/>
            <a:ext cx="11105151"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1022236" y="3404053"/>
            <a:ext cx="10237787" cy="895803"/>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4570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2: Create an Account in 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8096930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5" y="254726"/>
            <a:ext cx="11149013" cy="747897"/>
          </a:xfrm>
        </p:spPr>
        <p:txBody>
          <a:bodyPr/>
          <a:lstStyle/>
          <a:p>
            <a:r>
              <a:rPr lang="en-US" sz="4800" dirty="0" smtClean="0"/>
              <a:t>Seller Dashboard: Account checklist</a:t>
            </a:r>
            <a:endParaRPr lang="en-US" sz="4800" dirty="0"/>
          </a:p>
        </p:txBody>
      </p:sp>
      <p:sp>
        <p:nvSpPr>
          <p:cNvPr id="3" name="Text Placeholder 2"/>
          <p:cNvSpPr>
            <a:spLocks noGrp="1"/>
          </p:cNvSpPr>
          <p:nvPr>
            <p:ph type="body" sz="quarter" idx="10"/>
          </p:nvPr>
        </p:nvSpPr>
        <p:spPr>
          <a:xfrm>
            <a:off x="520700" y="1682931"/>
            <a:ext cx="11149013" cy="3829596"/>
          </a:xfrm>
        </p:spPr>
        <p:txBody>
          <a:bodyPr/>
          <a:lstStyle/>
          <a:p>
            <a:r>
              <a:rPr lang="en-US" sz="2400" dirty="0" smtClean="0"/>
              <a:t>Does SD support the country/region where you live?</a:t>
            </a:r>
          </a:p>
          <a:p>
            <a:pPr lvl="1"/>
            <a:r>
              <a:rPr lang="en-US" sz="1600" dirty="0" smtClean="0"/>
              <a:t> Most are supported; check </a:t>
            </a:r>
            <a:r>
              <a:rPr lang="en-US" sz="1600" dirty="0" smtClean="0">
                <a:hlinkClick r:id="rId3" action="ppaction://hlinkfile"/>
              </a:rPr>
              <a:t>here</a:t>
            </a:r>
            <a:endParaRPr lang="en-US" sz="1600" dirty="0" smtClean="0"/>
          </a:p>
          <a:p>
            <a:endParaRPr lang="en-US" sz="1600" dirty="0" smtClean="0"/>
          </a:p>
          <a:p>
            <a:r>
              <a:rPr lang="en-US" sz="2400" dirty="0" smtClean="0"/>
              <a:t>What kind of account do you want? (</a:t>
            </a:r>
            <a:r>
              <a:rPr lang="en-US" sz="2400" b="1" dirty="0" smtClean="0"/>
              <a:t>Important:</a:t>
            </a:r>
            <a:r>
              <a:rPr lang="en-US" sz="2400" dirty="0" smtClean="0"/>
              <a:t> You can’t change this later!)</a:t>
            </a:r>
          </a:p>
          <a:p>
            <a:pPr lvl="1"/>
            <a:r>
              <a:rPr lang="en-US" sz="1600" b="1" dirty="0" smtClean="0"/>
              <a:t>Company Account </a:t>
            </a:r>
            <a:r>
              <a:rPr lang="en-US" sz="1600" dirty="0" smtClean="0"/>
              <a:t>if registering on behalf of a corporation, LLC, partnership or other company type</a:t>
            </a:r>
          </a:p>
          <a:p>
            <a:pPr lvl="1"/>
            <a:r>
              <a:rPr lang="en-US" sz="1600" b="1" dirty="0" smtClean="0"/>
              <a:t>Individual</a:t>
            </a:r>
            <a:r>
              <a:rPr lang="en-US" sz="1600" dirty="0" smtClean="0"/>
              <a:t> if registering as an independent developer</a:t>
            </a:r>
          </a:p>
          <a:p>
            <a:pPr lvl="1"/>
            <a:endParaRPr lang="en-US" sz="1200" dirty="0" smtClean="0"/>
          </a:p>
          <a:p>
            <a:r>
              <a:rPr lang="en-US" sz="2400" dirty="0" smtClean="0"/>
              <a:t>Prepare a marketing profile</a:t>
            </a:r>
          </a:p>
          <a:p>
            <a:pPr lvl="1"/>
            <a:r>
              <a:rPr lang="en-US" sz="1600" dirty="0" smtClean="0"/>
              <a:t>Describes your expertise and how your apps will benefit customers.</a:t>
            </a:r>
          </a:p>
          <a:p>
            <a:pPr lvl="1"/>
            <a:r>
              <a:rPr lang="en-US" sz="1600" dirty="0" smtClean="0"/>
              <a:t>Info is audited for grammar, spelling, accuracy, uniqueness, quality, completeness and other criteria, as we’ll see.</a:t>
            </a:r>
          </a:p>
          <a:p>
            <a:pPr lvl="1"/>
            <a:endParaRPr lang="en-US" sz="1200" dirty="0"/>
          </a:p>
          <a:p>
            <a:r>
              <a:rPr lang="en-US" sz="2400" dirty="0" smtClean="0"/>
              <a:t>Make sure you meet all the guidelines!</a:t>
            </a:r>
          </a:p>
          <a:p>
            <a:pPr lvl="1"/>
            <a:r>
              <a:rPr lang="en-US" sz="1600" dirty="0" smtClean="0"/>
              <a:t>Registration often blocked due to inaccurate address/phone information, a non-compliant Microsoft Account, etc. </a:t>
            </a:r>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183227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5058" r="19942"/>
          <a:stretch/>
        </p:blipFill>
        <p:spPr>
          <a:xfrm>
            <a:off x="8573968" y="0"/>
            <a:ext cx="3614857" cy="6777856"/>
          </a:xfrm>
          <a:prstGeom prst="rect">
            <a:avLst/>
          </a:prstGeom>
        </p:spPr>
      </p:pic>
      <p:sp>
        <p:nvSpPr>
          <p:cNvPr id="2" name="Title 1"/>
          <p:cNvSpPr>
            <a:spLocks noGrp="1"/>
          </p:cNvSpPr>
          <p:nvPr>
            <p:ph type="title"/>
          </p:nvPr>
        </p:nvSpPr>
        <p:spPr/>
        <p:txBody>
          <a:bodyPr/>
          <a:lstStyle/>
          <a:p>
            <a:r>
              <a:rPr lang="en-US" sz="4400" dirty="0" smtClean="0"/>
              <a:t>Account creation walkthrough</a:t>
            </a:r>
            <a:endParaRPr lang="en-US" sz="4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6" name="Rectangular Callout 5"/>
          <p:cNvSpPr/>
          <p:nvPr/>
        </p:nvSpPr>
        <p:spPr bwMode="auto">
          <a:xfrm>
            <a:off x="519112" y="976497"/>
            <a:ext cx="7534156" cy="1316327"/>
          </a:xfrm>
          <a:prstGeom prst="wedgeRectCallout">
            <a:avLst>
              <a:gd name="adj1" fmla="val 76191"/>
              <a:gd name="adj2" fmla="val 2537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Complete ALL SECTIONS here </a:t>
            </a:r>
            <a:r>
              <a:rPr lang="en-US" u="sng" dirty="0" smtClean="0">
                <a:solidFill>
                  <a:schemeClr val="bg1">
                    <a:lumMod val="50000"/>
                  </a:schemeClr>
                </a:solidFill>
                <a:ea typeface="Segoe UI" pitchFamily="34" charset="0"/>
                <a:cs typeface="Segoe UI" pitchFamily="34" charset="0"/>
              </a:rPr>
              <a:t>regardless</a:t>
            </a:r>
            <a:r>
              <a:rPr lang="en-US" dirty="0" smtClean="0">
                <a:solidFill>
                  <a:schemeClr val="bg1">
                    <a:lumMod val="50000"/>
                  </a:schemeClr>
                </a:solidFill>
                <a:ea typeface="Segoe UI" pitchFamily="34" charset="0"/>
                <a:cs typeface="Segoe UI" pitchFamily="34" charset="0"/>
              </a:rPr>
              <a:t> of Account Type. Info is used for verification only</a:t>
            </a:r>
            <a:r>
              <a:rPr lang="en-US" dirty="0">
                <a:solidFill>
                  <a:schemeClr val="bg1">
                    <a:lumMod val="50000"/>
                  </a:schemeClr>
                </a:solidFill>
                <a:ea typeface="Segoe UI" pitchFamily="34" charset="0"/>
                <a:cs typeface="Segoe UI" pitchFamily="34" charset="0"/>
              </a:rPr>
              <a:t>.</a:t>
            </a:r>
            <a:endParaRPr lang="en-US" dirty="0" smtClean="0">
              <a:solidFill>
                <a:schemeClr val="bg1">
                  <a:lumMod val="50000"/>
                </a:schemeClr>
              </a:solidFill>
              <a:ea typeface="Segoe UI" pitchFamily="34" charset="0"/>
              <a:cs typeface="Segoe UI" pitchFamily="34" charset="0"/>
            </a:endParaRP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Company Accounts should enter Personal Info for the designated Seller Dashboard admin (their business contact info is OK).</a:t>
            </a:r>
          </a:p>
        </p:txBody>
      </p:sp>
      <p:sp>
        <p:nvSpPr>
          <p:cNvPr id="7" name="Rectangular Callout 6"/>
          <p:cNvSpPr/>
          <p:nvPr/>
        </p:nvSpPr>
        <p:spPr bwMode="auto">
          <a:xfrm>
            <a:off x="519112" y="3573153"/>
            <a:ext cx="7534156" cy="1181727"/>
          </a:xfrm>
          <a:prstGeom prst="wedgeRectCallout">
            <a:avLst>
              <a:gd name="adj1" fmla="val 73602"/>
              <a:gd name="adj2" fmla="val -206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if you or your company has </a:t>
            </a:r>
            <a:r>
              <a:rPr lang="en-US" u="sng" dirty="0" smtClean="0">
                <a:solidFill>
                  <a:schemeClr val="bg1">
                    <a:lumMod val="50000"/>
                  </a:schemeClr>
                </a:solidFill>
                <a:ea typeface="Segoe UI" pitchFamily="34" charset="0"/>
                <a:cs typeface="Segoe UI" pitchFamily="34" charset="0"/>
              </a:rPr>
              <a:t>already</a:t>
            </a:r>
            <a:r>
              <a:rPr lang="en-US" dirty="0" smtClean="0">
                <a:solidFill>
                  <a:schemeClr val="bg1">
                    <a:lumMod val="50000"/>
                  </a:schemeClr>
                </a:solidFill>
                <a:ea typeface="Segoe UI" pitchFamily="34" charset="0"/>
                <a:cs typeface="Segoe UI" pitchFamily="34" charset="0"/>
              </a:rPr>
              <a:t> registered a Microsoft Account with one of our other Stores, you </a:t>
            </a:r>
            <a:r>
              <a:rPr lang="en-US" u="sng" dirty="0" smtClean="0">
                <a:solidFill>
                  <a:schemeClr val="bg1">
                    <a:lumMod val="50000"/>
                  </a:schemeClr>
                </a:solidFill>
                <a:ea typeface="Segoe UI" pitchFamily="34" charset="0"/>
                <a:cs typeface="Segoe UI" pitchFamily="34" charset="0"/>
              </a:rPr>
              <a:t>must</a:t>
            </a:r>
            <a:r>
              <a:rPr lang="en-US" dirty="0" smtClean="0">
                <a:solidFill>
                  <a:schemeClr val="bg1">
                    <a:lumMod val="50000"/>
                  </a:schemeClr>
                </a:solidFill>
                <a:ea typeface="Segoe UI" pitchFamily="34" charset="0"/>
                <a:cs typeface="Segoe UI" pitchFamily="34" charset="0"/>
              </a:rPr>
              <a:t> reuse that account to register here, with the same Name &amp; Address. </a:t>
            </a:r>
            <a:r>
              <a:rPr lang="en-US" b="1" dirty="0" smtClean="0">
                <a:solidFill>
                  <a:schemeClr val="bg1">
                    <a:lumMod val="50000"/>
                  </a:schemeClr>
                </a:solidFill>
                <a:ea typeface="Segoe UI" pitchFamily="34" charset="0"/>
                <a:cs typeface="Segoe UI" pitchFamily="34" charset="0"/>
              </a:rPr>
              <a:t>Otherwise the account will not be approved.</a:t>
            </a:r>
          </a:p>
        </p:txBody>
      </p:sp>
      <p:sp>
        <p:nvSpPr>
          <p:cNvPr id="8" name="Rectangular Callout 7"/>
          <p:cNvSpPr/>
          <p:nvPr/>
        </p:nvSpPr>
        <p:spPr bwMode="auto">
          <a:xfrm>
            <a:off x="519112" y="5384772"/>
            <a:ext cx="7534156" cy="650397"/>
          </a:xfrm>
          <a:prstGeom prst="wedgeRectCallout">
            <a:avLst>
              <a:gd name="adj1" fmla="val 73975"/>
              <a:gd name="adj2" fmla="val 5042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Select account type (Individual or Company).</a:t>
            </a: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You </a:t>
            </a:r>
            <a:r>
              <a:rPr lang="en-US" u="sng" dirty="0" smtClean="0">
                <a:solidFill>
                  <a:schemeClr val="bg1">
                    <a:lumMod val="50000"/>
                  </a:schemeClr>
                </a:solidFill>
                <a:ea typeface="Segoe UI" pitchFamily="34" charset="0"/>
                <a:cs typeface="Segoe UI" pitchFamily="34" charset="0"/>
              </a:rPr>
              <a:t>cannot</a:t>
            </a:r>
            <a:r>
              <a:rPr lang="en-US" dirty="0" smtClean="0">
                <a:solidFill>
                  <a:schemeClr val="bg1">
                    <a:lumMod val="50000"/>
                  </a:schemeClr>
                </a:solidFill>
                <a:ea typeface="Segoe UI" pitchFamily="34" charset="0"/>
                <a:cs typeface="Segoe UI" pitchFamily="34" charset="0"/>
              </a:rPr>
              <a:t> change this later!</a:t>
            </a:r>
          </a:p>
        </p:txBody>
      </p:sp>
      <p:sp>
        <p:nvSpPr>
          <p:cNvPr id="9" name="Rectangular Callout 8"/>
          <p:cNvSpPr/>
          <p:nvPr/>
        </p:nvSpPr>
        <p:spPr bwMode="auto">
          <a:xfrm>
            <a:off x="519112" y="2520129"/>
            <a:ext cx="7534156" cy="825719"/>
          </a:xfrm>
          <a:prstGeom prst="wedgeRectCallout">
            <a:avLst>
              <a:gd name="adj1" fmla="val 73680"/>
              <a:gd name="adj2" fmla="val 441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Under “residential info,” do </a:t>
            </a:r>
            <a:r>
              <a:rPr lang="en-US" u="sng" dirty="0" smtClean="0">
                <a:solidFill>
                  <a:schemeClr val="bg1">
                    <a:lumMod val="50000"/>
                  </a:schemeClr>
                </a:solidFill>
                <a:ea typeface="Segoe UI" pitchFamily="34" charset="0"/>
                <a:cs typeface="Segoe UI" pitchFamily="34" charset="0"/>
              </a:rPr>
              <a:t>not</a:t>
            </a:r>
            <a:r>
              <a:rPr lang="en-US" dirty="0" smtClean="0">
                <a:solidFill>
                  <a:schemeClr val="bg1">
                    <a:lumMod val="50000"/>
                  </a:schemeClr>
                </a:solidFill>
                <a:ea typeface="Segoe UI" pitchFamily="34" charset="0"/>
                <a:cs typeface="Segoe UI" pitchFamily="34" charset="0"/>
              </a:rPr>
              <a:t> enter a </a:t>
            </a:r>
            <a:r>
              <a:rPr lang="en-US" u="sng" dirty="0" smtClean="0">
                <a:solidFill>
                  <a:schemeClr val="bg1">
                    <a:lumMod val="50000"/>
                  </a:schemeClr>
                </a:solidFill>
                <a:ea typeface="Segoe UI" pitchFamily="34" charset="0"/>
                <a:cs typeface="Segoe UI" pitchFamily="34" charset="0"/>
              </a:rPr>
              <a:t>company</a:t>
            </a:r>
            <a:r>
              <a:rPr lang="en-US" dirty="0" smtClean="0">
                <a:solidFill>
                  <a:schemeClr val="bg1">
                    <a:lumMod val="50000"/>
                  </a:schemeClr>
                </a:solidFill>
                <a:ea typeface="Segoe UI" pitchFamily="34" charset="0"/>
                <a:cs typeface="Segoe UI" pitchFamily="34" charset="0"/>
              </a:rPr>
              <a:t> address or phone number for the Dashboard admin. Enter their </a:t>
            </a:r>
            <a:r>
              <a:rPr lang="en-US" u="sng" dirty="0" smtClean="0">
                <a:solidFill>
                  <a:schemeClr val="bg1">
                    <a:lumMod val="50000"/>
                  </a:schemeClr>
                </a:solidFill>
                <a:ea typeface="Segoe UI" pitchFamily="34" charset="0"/>
                <a:cs typeface="Segoe UI" pitchFamily="34" charset="0"/>
              </a:rPr>
              <a:t>home</a:t>
            </a:r>
            <a:r>
              <a:rPr lang="en-US" dirty="0" smtClean="0">
                <a:solidFill>
                  <a:schemeClr val="bg1">
                    <a:lumMod val="50000"/>
                  </a:schemeClr>
                </a:solidFill>
                <a:ea typeface="Segoe UI" pitchFamily="34" charset="0"/>
                <a:cs typeface="Segoe UI" pitchFamily="34" charset="0"/>
              </a:rPr>
              <a:t> address and </a:t>
            </a:r>
            <a:r>
              <a:rPr lang="en-US" u="sng" dirty="0" smtClean="0">
                <a:solidFill>
                  <a:schemeClr val="bg1">
                    <a:lumMod val="50000"/>
                  </a:schemeClr>
                </a:solidFill>
                <a:ea typeface="Segoe UI" pitchFamily="34" charset="0"/>
                <a:cs typeface="Segoe UI" pitchFamily="34" charset="0"/>
              </a:rPr>
              <a:t>personal</a:t>
            </a:r>
            <a:r>
              <a:rPr lang="en-US" dirty="0" smtClean="0">
                <a:solidFill>
                  <a:schemeClr val="bg1">
                    <a:lumMod val="50000"/>
                  </a:schemeClr>
                </a:solidFill>
                <a:ea typeface="Segoe UI" pitchFamily="34" charset="0"/>
                <a:cs typeface="Segoe UI" pitchFamily="34" charset="0"/>
              </a:rPr>
              <a:t> phone number </a:t>
            </a:r>
            <a:r>
              <a:rPr lang="en-US" b="1" dirty="0" smtClean="0">
                <a:solidFill>
                  <a:schemeClr val="bg1">
                    <a:lumMod val="50000"/>
                  </a:schemeClr>
                </a:solidFill>
                <a:ea typeface="Segoe UI" pitchFamily="34" charset="0"/>
                <a:cs typeface="Segoe UI" pitchFamily="34" charset="0"/>
              </a:rPr>
              <a:t>or registration will fail.</a:t>
            </a:r>
          </a:p>
        </p:txBody>
      </p:sp>
    </p:spTree>
    <p:extLst>
      <p:ext uri="{BB962C8B-B14F-4D97-AF65-F5344CB8AC3E}">
        <p14:creationId xmlns:p14="http://schemas.microsoft.com/office/powerpoint/2010/main" val="217282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Marketing Profile: Individual</a:t>
            </a:r>
            <a:endParaRPr lang="en-US" sz="4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83951" y="976497"/>
            <a:ext cx="6904874" cy="5881503"/>
          </a:xfrm>
          <a:prstGeom prst="rect">
            <a:avLst/>
          </a:prstGeom>
        </p:spPr>
      </p:pic>
      <p:sp>
        <p:nvSpPr>
          <p:cNvPr id="6" name="Rectangular Callout 5"/>
          <p:cNvSpPr/>
          <p:nvPr/>
        </p:nvSpPr>
        <p:spPr bwMode="auto">
          <a:xfrm>
            <a:off x="246156" y="1855378"/>
            <a:ext cx="6347149" cy="623256"/>
          </a:xfrm>
          <a:prstGeom prst="wedgeRectCallout">
            <a:avLst>
              <a:gd name="adj1" fmla="val 62099"/>
              <a:gd name="adj2" fmla="val 9266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Display Name is how you will appear in the Store. It will be rejected if it’s already in use or too generic.</a:t>
            </a:r>
          </a:p>
        </p:txBody>
      </p:sp>
      <p:sp>
        <p:nvSpPr>
          <p:cNvPr id="7" name="Rectangular Callout 6"/>
          <p:cNvSpPr/>
          <p:nvPr/>
        </p:nvSpPr>
        <p:spPr bwMode="auto">
          <a:xfrm>
            <a:off x="219993" y="2727331"/>
            <a:ext cx="6373312" cy="1180571"/>
          </a:xfrm>
          <a:prstGeom prst="wedgeRectCallout">
            <a:avLst>
              <a:gd name="adj1" fmla="val 61304"/>
              <a:gd name="adj2" fmla="val 3826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This will be your developer icon in the Store. Submit during account creation, or later, in the size (96x96 pixels, &lt;250 KB) and formats called out in the tan box. </a:t>
            </a: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TIP: scan the logo for viruses before uploading.</a:t>
            </a:r>
          </a:p>
        </p:txBody>
      </p:sp>
      <p:sp>
        <p:nvSpPr>
          <p:cNvPr id="8" name="Rectangular Callout 7"/>
          <p:cNvSpPr/>
          <p:nvPr/>
        </p:nvSpPr>
        <p:spPr bwMode="auto">
          <a:xfrm>
            <a:off x="246156" y="4156599"/>
            <a:ext cx="6347149" cy="1185422"/>
          </a:xfrm>
          <a:prstGeom prst="wedgeRectCallout">
            <a:avLst>
              <a:gd name="adj1" fmla="val 62413"/>
              <a:gd name="adj2" fmla="val 2105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concise, plain-text description of your company’s skills, and the value provided by your apps. Shorter is better. One bulleted list (using “-” or [#LI] and [/#LI] for bulleting) is allowed. Check for spelling and grammar errors.</a:t>
            </a:r>
          </a:p>
        </p:txBody>
      </p:sp>
      <p:sp>
        <p:nvSpPr>
          <p:cNvPr id="9" name="Rectangular Callout 8"/>
          <p:cNvSpPr/>
          <p:nvPr/>
        </p:nvSpPr>
        <p:spPr bwMode="auto">
          <a:xfrm>
            <a:off x="219993" y="5541349"/>
            <a:ext cx="6373312" cy="858208"/>
          </a:xfrm>
          <a:prstGeom prst="wedgeRectCallout">
            <a:avLst>
              <a:gd name="adj1" fmla="val 61474"/>
              <a:gd name="adj2" fmla="val -1110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Provide a website where customers can learn more about you. You must own the site’s contents and it must be functioning. Make sure the URL includes </a:t>
            </a:r>
            <a:r>
              <a:rPr lang="en-US" dirty="0" smtClean="0">
                <a:solidFill>
                  <a:schemeClr val="bg1">
                    <a:lumMod val="50000"/>
                  </a:schemeClr>
                </a:solidFill>
                <a:ea typeface="Segoe UI" pitchFamily="34" charset="0"/>
                <a:cs typeface="Segoe UI" pitchFamily="34" charset="0"/>
                <a:hlinkClick r:id="rId3" invalidUrl="http:///"/>
              </a:rPr>
              <a:t>http://</a:t>
            </a:r>
            <a:r>
              <a:rPr lang="en-US" dirty="0" smtClean="0">
                <a:solidFill>
                  <a:schemeClr val="bg1">
                    <a:lumMod val="50000"/>
                  </a:schemeClr>
                </a:solidFill>
                <a:ea typeface="Segoe UI" pitchFamily="34" charset="0"/>
                <a:cs typeface="Segoe UI" pitchFamily="34" charset="0"/>
              </a:rPr>
              <a:t> or </a:t>
            </a:r>
            <a:r>
              <a:rPr lang="en-US" dirty="0" smtClean="0">
                <a:solidFill>
                  <a:schemeClr val="bg1">
                    <a:lumMod val="50000"/>
                  </a:schemeClr>
                </a:solidFill>
                <a:ea typeface="Segoe UI" pitchFamily="34" charset="0"/>
                <a:cs typeface="Segoe UI" pitchFamily="34" charset="0"/>
                <a:hlinkClick r:id="rId4" invalidUrl="https:///"/>
              </a:rPr>
              <a:t>https://</a:t>
            </a:r>
            <a:endParaRPr lang="en-US" dirty="0" smtClean="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621654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58198" y="9870"/>
            <a:ext cx="4330627" cy="6848130"/>
          </a:xfrm>
          <a:prstGeom prst="rect">
            <a:avLst/>
          </a:prstGeom>
        </p:spPr>
      </p:pic>
      <p:sp>
        <p:nvSpPr>
          <p:cNvPr id="2" name="Title 1"/>
          <p:cNvSpPr>
            <a:spLocks noGrp="1"/>
          </p:cNvSpPr>
          <p:nvPr>
            <p:ph type="title"/>
          </p:nvPr>
        </p:nvSpPr>
        <p:spPr/>
        <p:txBody>
          <a:bodyPr/>
          <a:lstStyle/>
          <a:p>
            <a:r>
              <a:rPr lang="en-US" sz="4000" dirty="0" smtClean="0"/>
              <a:t>Marketing Profile: Company</a:t>
            </a:r>
            <a:br>
              <a:rPr lang="en-US" sz="4000" dirty="0" smtClean="0"/>
            </a:br>
            <a:endParaRPr lang="en-US" sz="4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
        <p:nvSpPr>
          <p:cNvPr id="6" name="Rectangular Callout 5"/>
          <p:cNvSpPr/>
          <p:nvPr/>
        </p:nvSpPr>
        <p:spPr bwMode="auto">
          <a:xfrm>
            <a:off x="519112" y="2739720"/>
            <a:ext cx="7352167" cy="508806"/>
          </a:xfrm>
          <a:prstGeom prst="wedgeRectCallout">
            <a:avLst>
              <a:gd name="adj1" fmla="val 65002"/>
              <a:gd name="adj2" fmla="val -6394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Company address used for account verification only.</a:t>
            </a:r>
          </a:p>
        </p:txBody>
      </p:sp>
      <p:sp>
        <p:nvSpPr>
          <p:cNvPr id="7" name="Rectangular Callout 6"/>
          <p:cNvSpPr/>
          <p:nvPr/>
        </p:nvSpPr>
        <p:spPr bwMode="auto">
          <a:xfrm>
            <a:off x="506030" y="3519349"/>
            <a:ext cx="7352168" cy="667756"/>
          </a:xfrm>
          <a:prstGeom prst="wedgeRectCallout">
            <a:avLst>
              <a:gd name="adj1" fmla="val 62681"/>
              <a:gd name="adj2" fmla="val 878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unique legal contact only if different from company contact. Otherwise keep the box checked. (Used only for verification).</a:t>
            </a:r>
          </a:p>
        </p:txBody>
      </p:sp>
      <p:sp>
        <p:nvSpPr>
          <p:cNvPr id="8" name="Rectangular Callout 7"/>
          <p:cNvSpPr/>
          <p:nvPr/>
        </p:nvSpPr>
        <p:spPr bwMode="auto">
          <a:xfrm>
            <a:off x="506030" y="4411908"/>
            <a:ext cx="7365249" cy="996518"/>
          </a:xfrm>
          <a:prstGeom prst="wedgeRectCallout">
            <a:avLst>
              <a:gd name="adj1" fmla="val 62902"/>
              <a:gd name="adj2" fmla="val -4509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company contact other than yourself who can verify company status and your status as an employee. </a:t>
            </a:r>
            <a:r>
              <a:rPr lang="en-US" b="1" dirty="0" smtClean="0">
                <a:solidFill>
                  <a:schemeClr val="bg1">
                    <a:lumMod val="50000"/>
                  </a:schemeClr>
                </a:solidFill>
                <a:ea typeface="Segoe UI" pitchFamily="34" charset="0"/>
                <a:cs typeface="Segoe UI" pitchFamily="34" charset="0"/>
              </a:rPr>
              <a:t>Be sure to notify this person </a:t>
            </a:r>
            <a:r>
              <a:rPr lang="en-US" dirty="0" smtClean="0">
                <a:solidFill>
                  <a:schemeClr val="bg1">
                    <a:lumMod val="50000"/>
                  </a:schemeClr>
                </a:solidFill>
                <a:ea typeface="Segoe UI" pitchFamily="34" charset="0"/>
                <a:cs typeface="Segoe UI" pitchFamily="34" charset="0"/>
              </a:rPr>
              <a:t>that they’ll need to verify as requested for the account to be approved.</a:t>
            </a:r>
          </a:p>
        </p:txBody>
      </p:sp>
      <p:sp>
        <p:nvSpPr>
          <p:cNvPr id="9" name="Rectangle 8"/>
          <p:cNvSpPr/>
          <p:nvPr/>
        </p:nvSpPr>
        <p:spPr bwMode="auto">
          <a:xfrm>
            <a:off x="506031" y="1034712"/>
            <a:ext cx="7470906" cy="1263316"/>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600" dirty="0" smtClean="0">
                <a:solidFill>
                  <a:schemeClr val="bg1">
                    <a:lumMod val="50000"/>
                  </a:schemeClr>
                </a:solidFill>
                <a:ea typeface="Segoe UI" pitchFamily="34" charset="0"/>
                <a:cs typeface="Segoe UI" pitchFamily="34" charset="0"/>
              </a:rPr>
              <a:t>The top half of the Company Profile (Display Name, Logo, Description, Web Site) works the same as for Individual Profiles. </a:t>
            </a:r>
            <a:r>
              <a:rPr lang="en-US" sz="1600" b="1" dirty="0" smtClean="0">
                <a:solidFill>
                  <a:schemeClr val="bg1">
                    <a:lumMod val="50000"/>
                  </a:schemeClr>
                </a:solidFill>
                <a:ea typeface="Segoe UI" pitchFamily="34" charset="0"/>
                <a:cs typeface="Segoe UI" pitchFamily="34" charset="0"/>
              </a:rPr>
              <a:t>See prior slide.</a:t>
            </a:r>
          </a:p>
          <a:p>
            <a:pPr defTabSz="914099" fontAlgn="base">
              <a:spcBef>
                <a:spcPct val="0"/>
              </a:spcBef>
              <a:spcAft>
                <a:spcPct val="0"/>
              </a:spcAft>
            </a:pPr>
            <a:endParaRPr lang="en-US" sz="1600" dirty="0" smtClean="0">
              <a:solidFill>
                <a:schemeClr val="bg1">
                  <a:lumMod val="50000"/>
                </a:schemeClr>
              </a:solidFill>
              <a:ea typeface="Segoe UI" pitchFamily="34" charset="0"/>
              <a:cs typeface="Segoe UI" pitchFamily="34" charset="0"/>
            </a:endParaRPr>
          </a:p>
          <a:p>
            <a:pPr defTabSz="914099" fontAlgn="base">
              <a:spcBef>
                <a:spcPct val="0"/>
              </a:spcBef>
              <a:spcAft>
                <a:spcPct val="0"/>
              </a:spcAft>
            </a:pPr>
            <a:r>
              <a:rPr lang="en-US" sz="1600" dirty="0" smtClean="0">
                <a:solidFill>
                  <a:schemeClr val="bg1">
                    <a:lumMod val="50000"/>
                  </a:schemeClr>
                </a:solidFill>
                <a:ea typeface="Segoe UI" pitchFamily="34" charset="0"/>
                <a:cs typeface="Segoe UI" pitchFamily="34" charset="0"/>
              </a:rPr>
              <a:t>NOTE: “Company Name” must be the full registered company name, unique from others in SD, and the same you used to register to sell in any other Microsoft Store </a:t>
            </a:r>
          </a:p>
        </p:txBody>
      </p:sp>
      <p:sp>
        <p:nvSpPr>
          <p:cNvPr id="10" name="Rectangular Callout 9"/>
          <p:cNvSpPr/>
          <p:nvPr/>
        </p:nvSpPr>
        <p:spPr bwMode="auto">
          <a:xfrm>
            <a:off x="512571" y="5896601"/>
            <a:ext cx="7352168" cy="448300"/>
          </a:xfrm>
          <a:prstGeom prst="wedgeRectCallout">
            <a:avLst>
              <a:gd name="adj1" fmla="val 64086"/>
              <a:gd name="adj2" fmla="val 5395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Click “Submit for Approval”</a:t>
            </a:r>
          </a:p>
        </p:txBody>
      </p:sp>
    </p:spTree>
    <p:extLst>
      <p:ext uri="{BB962C8B-B14F-4D97-AF65-F5344CB8AC3E}">
        <p14:creationId xmlns:p14="http://schemas.microsoft.com/office/powerpoint/2010/main" val="3847785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is now pending approval</a:t>
            </a:r>
            <a:endParaRPr lang="en-US" dirty="0"/>
          </a:p>
        </p:txBody>
      </p:sp>
      <p:sp>
        <p:nvSpPr>
          <p:cNvPr id="3" name="Text Placeholder 2"/>
          <p:cNvSpPr>
            <a:spLocks noGrp="1"/>
          </p:cNvSpPr>
          <p:nvPr>
            <p:ph type="body" sz="quarter" idx="10"/>
          </p:nvPr>
        </p:nvSpPr>
        <p:spPr>
          <a:xfrm>
            <a:off x="519111" y="1284511"/>
            <a:ext cx="11149013" cy="438151"/>
          </a:xfrm>
        </p:spPr>
        <p:txBody>
          <a:bodyPr/>
          <a:lstStyle/>
          <a:p>
            <a:r>
              <a:rPr lang="en-US" sz="2800" dirty="0" smtClean="0"/>
              <a:t>You can now add apps to your account (but not yet publish to Store)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81386" y="2011627"/>
            <a:ext cx="9210376" cy="4224153"/>
          </a:xfrm>
          <a:prstGeom prst="rect">
            <a:avLst/>
          </a:prstGeom>
        </p:spPr>
      </p:pic>
    </p:spTree>
    <p:extLst>
      <p:ext uri="{BB962C8B-B14F-4D97-AF65-F5344CB8AC3E}">
        <p14:creationId xmlns:p14="http://schemas.microsoft.com/office/powerpoint/2010/main" val="36700306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Account Approval: How it Works (Pt. 1)</a:t>
            </a:r>
            <a:endParaRPr lang="en-US" sz="4800" dirty="0"/>
          </a:p>
        </p:txBody>
      </p:sp>
      <p:sp>
        <p:nvSpPr>
          <p:cNvPr id="3" name="Text Placeholder 2"/>
          <p:cNvSpPr>
            <a:spLocks noGrp="1"/>
          </p:cNvSpPr>
          <p:nvPr>
            <p:ph type="body" sz="quarter" idx="10"/>
          </p:nvPr>
        </p:nvSpPr>
        <p:spPr>
          <a:xfrm>
            <a:off x="519112" y="1447798"/>
            <a:ext cx="11434763" cy="4838701"/>
          </a:xfrm>
        </p:spPr>
        <p:txBody>
          <a:bodyPr/>
          <a:lstStyle/>
          <a:p>
            <a:r>
              <a:rPr lang="en-US" sz="2400" dirty="0" smtClean="0"/>
              <a:t>Approval can take 1-14 days.</a:t>
            </a:r>
          </a:p>
          <a:p>
            <a:endParaRPr lang="en-US" sz="2400" dirty="0"/>
          </a:p>
          <a:p>
            <a:r>
              <a:rPr lang="en-US" sz="2400" dirty="0" smtClean="0"/>
              <a:t>If 14 days pass with no word</a:t>
            </a:r>
            <a:r>
              <a:rPr lang="en-US" sz="2400" dirty="0"/>
              <a:t>, </a:t>
            </a:r>
            <a:r>
              <a:rPr lang="en-US" sz="2400" dirty="0" smtClean="0"/>
              <a:t>go to </a:t>
            </a:r>
            <a:r>
              <a:rPr lang="en-US" sz="2400" dirty="0" smtClean="0">
                <a:hlinkClick r:id="rId2"/>
              </a:rPr>
              <a:t>Support</a:t>
            </a:r>
            <a:r>
              <a:rPr lang="en-US" sz="2400" dirty="0" smtClean="0"/>
              <a:t> and select options from </a:t>
            </a:r>
            <a:r>
              <a:rPr lang="en-US" sz="2400" dirty="0" err="1" smtClean="0"/>
              <a:t>droplist</a:t>
            </a:r>
            <a:endParaRPr lang="en-US" sz="2400" dirty="0" smtClean="0"/>
          </a:p>
          <a:p>
            <a:endParaRPr lang="en-US" sz="2400" dirty="0" smtClean="0"/>
          </a:p>
          <a:p>
            <a:r>
              <a:rPr lang="en-US" sz="2400" dirty="0" smtClean="0"/>
              <a:t>Approval Phase I: Identity validation</a:t>
            </a:r>
          </a:p>
          <a:p>
            <a:pPr lvl="1"/>
            <a:r>
              <a:rPr lang="en-US" sz="1600" b="1" dirty="0" smtClean="0"/>
              <a:t>Is the developer who they say they are? </a:t>
            </a:r>
          </a:p>
          <a:p>
            <a:pPr lvl="2"/>
            <a:r>
              <a:rPr lang="en-US" sz="1400" dirty="0" smtClean="0"/>
              <a:t>This protects developers from impersonators and assures customers that apps are coming from a trustworthy source.</a:t>
            </a:r>
          </a:p>
          <a:p>
            <a:pPr lvl="1"/>
            <a:r>
              <a:rPr lang="en-US" sz="1600" b="1" dirty="0" smtClean="0"/>
              <a:t>Is the submitter truly affiliated with the named company &amp; authorized to submit apps?</a:t>
            </a:r>
          </a:p>
          <a:p>
            <a:pPr lvl="2"/>
            <a:r>
              <a:rPr lang="en-US" sz="1400" dirty="0" smtClean="0"/>
              <a:t>Expect an email or phone call to confirm this – timely responses speed validation</a:t>
            </a:r>
          </a:p>
          <a:p>
            <a:pPr lvl="1"/>
            <a:r>
              <a:rPr lang="en-US" sz="1600" b="1" dirty="0" smtClean="0"/>
              <a:t>Did the submitter provide a personal address and phone number </a:t>
            </a:r>
            <a:r>
              <a:rPr lang="en-US" sz="1600" dirty="0" smtClean="0"/>
              <a:t>(even if submitting on behalf of a company)?</a:t>
            </a:r>
            <a:endParaRPr lang="en-US" sz="1400" dirty="0" smtClean="0"/>
          </a:p>
          <a:p>
            <a:pPr lvl="1"/>
            <a:r>
              <a:rPr lang="en-US" sz="1400" b="1" dirty="0" smtClean="0"/>
              <a:t>Note</a:t>
            </a:r>
            <a:r>
              <a:rPr lang="en-US" sz="1400" dirty="0" smtClean="0"/>
              <a:t>: Microsoft uses 3</a:t>
            </a:r>
            <a:r>
              <a:rPr lang="en-US" sz="1400" baseline="30000" dirty="0" smtClean="0"/>
              <a:t>rd</a:t>
            </a:r>
            <a:r>
              <a:rPr lang="en-US" sz="1400" dirty="0" smtClean="0"/>
              <a:t>-party agencies, such as Dun &amp; Bradstreet, to help confirm identity and tax information.</a:t>
            </a:r>
          </a:p>
          <a:p>
            <a:pPr lvl="1"/>
            <a:endParaRPr lang="en-US" sz="1100" dirty="0" smtClean="0"/>
          </a:p>
          <a:p>
            <a:pPr lvl="1"/>
            <a:endParaRPr lang="en-US" sz="11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670379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Account Approval (Pt. 2): Information Audit</a:t>
            </a:r>
            <a:endParaRPr lang="en-US" sz="4800" dirty="0"/>
          </a:p>
        </p:txBody>
      </p:sp>
      <p:sp>
        <p:nvSpPr>
          <p:cNvPr id="3" name="Text Placeholder 2"/>
          <p:cNvSpPr>
            <a:spLocks noGrp="1"/>
          </p:cNvSpPr>
          <p:nvPr>
            <p:ph type="body" sz="quarter" idx="10"/>
          </p:nvPr>
        </p:nvSpPr>
        <p:spPr>
          <a:xfrm>
            <a:off x="519112" y="977438"/>
            <a:ext cx="11434763" cy="5641575"/>
          </a:xfrm>
        </p:spPr>
        <p:txBody>
          <a:bodyPr/>
          <a:lstStyle/>
          <a:p>
            <a:pPr lvl="1"/>
            <a:endParaRPr lang="en-US" sz="1100" dirty="0" smtClean="0"/>
          </a:p>
          <a:p>
            <a:r>
              <a:rPr lang="en-US" sz="2400" b="1" dirty="0" smtClean="0"/>
              <a:t>Marketing Profile</a:t>
            </a:r>
          </a:p>
          <a:p>
            <a:pPr lvl="2"/>
            <a:r>
              <a:rPr lang="en-US" sz="1600" dirty="0" smtClean="0"/>
              <a:t>Describes company expertise; software &amp; service offerings; benefits of listed app</a:t>
            </a:r>
          </a:p>
          <a:p>
            <a:pPr lvl="2"/>
            <a:r>
              <a:rPr lang="en-US" sz="1600" dirty="0" smtClean="0"/>
              <a:t>Free of spelling and grammatical errors, inappropriate language, etc..</a:t>
            </a:r>
          </a:p>
          <a:p>
            <a:pPr lvl="2"/>
            <a:r>
              <a:rPr lang="en-US" sz="1600" dirty="0" smtClean="0"/>
              <a:t>Profile written in Plain Text with no formatting other than a max of one bulleted list in the approved formats</a:t>
            </a:r>
          </a:p>
          <a:p>
            <a:pPr lvl="2"/>
            <a:endParaRPr lang="en-US" sz="1600" dirty="0" smtClean="0"/>
          </a:p>
          <a:p>
            <a:r>
              <a:rPr lang="en-US" sz="2400" b="1" dirty="0" smtClean="0"/>
              <a:t>Display Name / Company Name</a:t>
            </a:r>
            <a:r>
              <a:rPr lang="en-US" sz="2400" dirty="0" smtClean="0"/>
              <a:t>: Unique and non-generic</a:t>
            </a:r>
          </a:p>
          <a:p>
            <a:endParaRPr lang="en-US" sz="1600" dirty="0" smtClean="0"/>
          </a:p>
          <a:p>
            <a:r>
              <a:rPr lang="en-US" sz="2400" b="1" dirty="0" smtClean="0"/>
              <a:t>Website</a:t>
            </a:r>
            <a:r>
              <a:rPr lang="en-US" sz="2400" dirty="0" smtClean="0"/>
              <a:t>: functional and owned by submitter</a:t>
            </a:r>
          </a:p>
          <a:p>
            <a:endParaRPr lang="en-US" sz="1600" dirty="0" smtClean="0"/>
          </a:p>
          <a:p>
            <a:r>
              <a:rPr lang="en-US" sz="2400" b="1" dirty="0" smtClean="0"/>
              <a:t>Named Company Reference</a:t>
            </a:r>
            <a:r>
              <a:rPr lang="en-US" sz="2400" dirty="0" smtClean="0"/>
              <a:t>: Verifies status when contacted</a:t>
            </a:r>
          </a:p>
          <a:p>
            <a:endParaRPr lang="en-US" sz="1600" dirty="0" smtClean="0"/>
          </a:p>
          <a:p>
            <a:r>
              <a:rPr lang="en-US" sz="2400" b="1" dirty="0" smtClean="0"/>
              <a:t>Developer MSA</a:t>
            </a:r>
            <a:r>
              <a:rPr lang="en-US" sz="2400" dirty="0" smtClean="0"/>
              <a:t>: Same account used to sell in other Microsoft Stores (if any)</a:t>
            </a:r>
          </a:p>
          <a:p>
            <a:endParaRPr lang="en-US" sz="1600" dirty="0" smtClean="0"/>
          </a:p>
          <a:p>
            <a:r>
              <a:rPr lang="en-US" sz="2400" b="1" dirty="0" smtClean="0"/>
              <a:t>Logo</a:t>
            </a:r>
          </a:p>
          <a:p>
            <a:pPr lvl="2"/>
            <a:r>
              <a:rPr lang="en-US" sz="1600" dirty="0" smtClean="0"/>
              <a:t>Size is 96x96 pixels (250 KB max), in .</a:t>
            </a:r>
            <a:r>
              <a:rPr lang="en-US" sz="1600" dirty="0" err="1" smtClean="0"/>
              <a:t>png</a:t>
            </a:r>
            <a:r>
              <a:rPr lang="en-US" sz="1600" dirty="0" smtClean="0"/>
              <a:t>, .jpg, .jpeg, or .gif format.</a:t>
            </a:r>
          </a:p>
          <a:p>
            <a:pPr lvl="2"/>
            <a:r>
              <a:rPr lang="en-US" sz="1600" dirty="0" smtClean="0"/>
              <a:t>File contains no inadmissible or offensive images</a:t>
            </a:r>
          </a:p>
          <a:p>
            <a:pPr lvl="1"/>
            <a:endParaRPr lang="en-US" sz="1100" dirty="0" smtClean="0"/>
          </a:p>
          <a:p>
            <a:pPr lvl="1"/>
            <a:endParaRPr lang="en-US" sz="11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15923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 calcmode="lin" valueType="num">
                                      <p:cBhvr additive="base">
                                        <p:cTn id="4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anim calcmode="lin" valueType="num">
                                      <p:cBhvr additive="base">
                                        <p:cTn id="5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anim calcmode="lin" valueType="num">
                                      <p:cBhvr additive="base">
                                        <p:cTn id="5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 Payout and Tax Information</a:t>
            </a:r>
            <a:endParaRPr lang="en-US" sz="4800" dirty="0"/>
          </a:p>
        </p:txBody>
      </p:sp>
      <p:sp>
        <p:nvSpPr>
          <p:cNvPr id="3" name="Text Placeholder 2"/>
          <p:cNvSpPr>
            <a:spLocks noGrp="1"/>
          </p:cNvSpPr>
          <p:nvPr>
            <p:ph type="body" sz="quarter" idx="10"/>
          </p:nvPr>
        </p:nvSpPr>
        <p:spPr>
          <a:xfrm>
            <a:off x="519112" y="1447800"/>
            <a:ext cx="11149013" cy="1380460"/>
          </a:xfrm>
        </p:spPr>
        <p:txBody>
          <a:bodyPr/>
          <a:lstStyle/>
          <a:p>
            <a:r>
              <a:rPr lang="en-US" sz="2800" dirty="0" smtClean="0"/>
              <a:t>Needed only if you plan to offer Paid apps. Can be added later if desired.</a:t>
            </a:r>
          </a:p>
          <a:p>
            <a:r>
              <a:rPr lang="en-US" sz="2800" dirty="0" smtClean="0"/>
              <a:t>Because financial data is sensitive, you’ll need to sign in again</a:t>
            </a:r>
          </a:p>
          <a:p>
            <a:r>
              <a:rPr lang="en-US" sz="2800" dirty="0" smtClean="0"/>
              <a:t>From SD home page, select “Account” tab, then “Payout &amp; Tax”</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4" y="3221784"/>
            <a:ext cx="5098017" cy="2436065"/>
          </a:xfrm>
          <a:prstGeom prst="rect">
            <a:avLst/>
          </a:prstGeom>
          <a:ln w="12700">
            <a:solidFill>
              <a:schemeClr val="bg1">
                <a:lumMod val="50000"/>
              </a:schemeClr>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93618" y="3221784"/>
            <a:ext cx="5094514" cy="2797807"/>
          </a:xfrm>
          <a:prstGeom prst="rect">
            <a:avLst/>
          </a:prstGeom>
          <a:ln w="12700">
            <a:solidFill>
              <a:schemeClr val="bg1">
                <a:lumMod val="50000"/>
              </a:schemeClr>
            </a:solidFill>
          </a:ln>
        </p:spPr>
      </p:pic>
      <p:sp>
        <p:nvSpPr>
          <p:cNvPr id="8" name="Rounded Rectangle 7"/>
          <p:cNvSpPr/>
          <p:nvPr/>
        </p:nvSpPr>
        <p:spPr bwMode="auto">
          <a:xfrm>
            <a:off x="6679474" y="4439816"/>
            <a:ext cx="531222" cy="271521"/>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57618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Payout info</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35625" y="530097"/>
            <a:ext cx="6553200" cy="5545491"/>
          </a:xfrm>
          <a:prstGeom prst="rect">
            <a:avLst/>
          </a:prstGeom>
        </p:spPr>
      </p:pic>
      <p:sp>
        <p:nvSpPr>
          <p:cNvPr id="6" name="Rectangular Callout 5"/>
          <p:cNvSpPr/>
          <p:nvPr/>
        </p:nvSpPr>
        <p:spPr bwMode="auto">
          <a:xfrm>
            <a:off x="379775" y="1746943"/>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Choose Payment Method (Bank Account or PayPal)</a:t>
            </a:r>
          </a:p>
        </p:txBody>
      </p:sp>
      <p:sp>
        <p:nvSpPr>
          <p:cNvPr id="8" name="Rectangular Callout 7"/>
          <p:cNvSpPr/>
          <p:nvPr/>
        </p:nvSpPr>
        <p:spPr bwMode="auto">
          <a:xfrm>
            <a:off x="379774" y="2771580"/>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Enter relevant account info and developer’s billing address</a:t>
            </a:r>
          </a:p>
        </p:txBody>
      </p:sp>
      <p:sp>
        <p:nvSpPr>
          <p:cNvPr id="9" name="Rectangular Callout 8"/>
          <p:cNvSpPr/>
          <p:nvPr/>
        </p:nvSpPr>
        <p:spPr bwMode="auto">
          <a:xfrm>
            <a:off x="379773" y="4900825"/>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Click “Next”</a:t>
            </a:r>
          </a:p>
        </p:txBody>
      </p:sp>
    </p:spTree>
    <p:extLst>
      <p:ext uri="{BB962C8B-B14F-4D97-AF65-F5344CB8AC3E}">
        <p14:creationId xmlns:p14="http://schemas.microsoft.com/office/powerpoint/2010/main" val="277509087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2265" y="2312127"/>
            <a:ext cx="11472922" cy="1933979"/>
          </a:xfrm>
        </p:spPr>
        <p:txBody>
          <a:bodyPr/>
          <a:lstStyle/>
          <a:p>
            <a:pPr defTabSz="896167">
              <a:lnSpc>
                <a:spcPct val="100000"/>
              </a:lnSpc>
              <a:spcBef>
                <a:spcPts val="0"/>
              </a:spcBef>
              <a:defRPr/>
            </a:pPr>
            <a:r>
              <a:rPr lang="en-US" sz="5293" dirty="0" smtClean="0"/>
              <a:t>Getting Your App Submitted &amp; Approved: Best Practices</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3</a:t>
            </a:r>
            <a:endParaRPr lang="en-US" dirty="0"/>
          </a:p>
        </p:txBody>
      </p:sp>
    </p:spTree>
    <p:extLst>
      <p:ext uri="{BB962C8B-B14F-4D97-AF65-F5344CB8AC3E}">
        <p14:creationId xmlns:p14="http://schemas.microsoft.com/office/powerpoint/2010/main" val="8689223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Tax Info</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60117" y="228600"/>
            <a:ext cx="7628708" cy="5852160"/>
          </a:xfrm>
          <a:prstGeom prst="rect">
            <a:avLst/>
          </a:prstGeom>
        </p:spPr>
      </p:pic>
      <p:sp>
        <p:nvSpPr>
          <p:cNvPr id="7" name="Rectangular Callout 6"/>
          <p:cNvSpPr/>
          <p:nvPr/>
        </p:nvSpPr>
        <p:spPr bwMode="auto">
          <a:xfrm>
            <a:off x="241553" y="2257436"/>
            <a:ext cx="4011472" cy="953727"/>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Indicate citizenship / residency status by selecting one of two radio buttons</a:t>
            </a:r>
          </a:p>
        </p:txBody>
      </p:sp>
      <p:sp>
        <p:nvSpPr>
          <p:cNvPr id="8" name="Rectangular Callout 7"/>
          <p:cNvSpPr/>
          <p:nvPr/>
        </p:nvSpPr>
        <p:spPr bwMode="auto">
          <a:xfrm>
            <a:off x="241553" y="3851632"/>
            <a:ext cx="4011472" cy="953727"/>
          </a:xfrm>
          <a:prstGeom prst="wedgeRectCallout">
            <a:avLst>
              <a:gd name="adj1" fmla="val 71654"/>
              <a:gd name="adj2" fmla="val -643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If your permanent residency status is outside the U.S., select your country or region of residency, then click “NEXT” </a:t>
            </a:r>
          </a:p>
        </p:txBody>
      </p:sp>
    </p:spTree>
    <p:extLst>
      <p:ext uri="{BB962C8B-B14F-4D97-AF65-F5344CB8AC3E}">
        <p14:creationId xmlns:p14="http://schemas.microsoft.com/office/powerpoint/2010/main" val="3152586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Filing Tax Info</a:t>
            </a:r>
            <a:endParaRPr lang="en-US" sz="4800"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9002" y="2484384"/>
            <a:ext cx="4884386" cy="4351696"/>
          </a:xfrm>
          <a:prstGeom prst="rect">
            <a:avLst/>
          </a:prstGeom>
          <a:ln w="12700">
            <a:solidFill>
              <a:schemeClr val="bg1">
                <a:lumMod val="50000"/>
              </a:schemeClr>
            </a:solidFill>
          </a:ln>
        </p:spPr>
      </p:pic>
      <p:sp>
        <p:nvSpPr>
          <p:cNvPr id="3" name="Text Placeholder 2"/>
          <p:cNvSpPr>
            <a:spLocks noGrp="1"/>
          </p:cNvSpPr>
          <p:nvPr>
            <p:ph type="body" sz="quarter" idx="10"/>
          </p:nvPr>
        </p:nvSpPr>
        <p:spPr>
          <a:xfrm>
            <a:off x="519112" y="1163481"/>
            <a:ext cx="11149013" cy="1111888"/>
          </a:xfrm>
        </p:spPr>
        <p:txBody>
          <a:bodyPr/>
          <a:lstStyle/>
          <a:p>
            <a:r>
              <a:rPr lang="en-US" sz="2400" dirty="0" smtClean="0"/>
              <a:t>U.S. residents fill out Form W9 (below left). </a:t>
            </a:r>
            <a:r>
              <a:rPr lang="en-US" sz="2400" b="1" dirty="0" smtClean="0">
                <a:solidFill>
                  <a:schemeClr val="tx2"/>
                </a:solidFill>
              </a:rPr>
              <a:t>Follow formatting instructions EXACTLY.</a:t>
            </a:r>
          </a:p>
          <a:p>
            <a:r>
              <a:rPr lang="en-US" sz="2400" dirty="0" smtClean="0"/>
              <a:t>All others complete the SD form at right and are sent an email, PIN and links to the appropriate online forms for their country (below right)</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1495" y="2500426"/>
            <a:ext cx="4405165" cy="4335654"/>
          </a:xfrm>
          <a:prstGeom prst="rect">
            <a:avLst/>
          </a:prstGeom>
          <a:ln w="12700">
            <a:solidFill>
              <a:schemeClr val="bg1">
                <a:lumMod val="50000"/>
              </a:schemeClr>
            </a:solidFill>
          </a:ln>
        </p:spPr>
      </p:pic>
    </p:spTree>
    <p:extLst>
      <p:ext uri="{BB962C8B-B14F-4D97-AF65-F5344CB8AC3E}">
        <p14:creationId xmlns:p14="http://schemas.microsoft.com/office/powerpoint/2010/main" val="202253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Success!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21446" y="1306334"/>
            <a:ext cx="10544344" cy="4763386"/>
          </a:xfrm>
          <a:prstGeom prst="rect">
            <a:avLst/>
          </a:prstGeom>
          <a:ln w="12700">
            <a:solidFill>
              <a:schemeClr val="bg1">
                <a:lumMod val="50000"/>
              </a:schemeClr>
            </a:solidFill>
          </a:ln>
        </p:spPr>
      </p:pic>
    </p:spTree>
    <p:extLst>
      <p:ext uri="{BB962C8B-B14F-4D97-AF65-F5344CB8AC3E}">
        <p14:creationId xmlns:p14="http://schemas.microsoft.com/office/powerpoint/2010/main" val="295034520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Managing your Account</a:t>
            </a:r>
            <a:endParaRPr lang="en-US" sz="4800" dirty="0"/>
          </a:p>
        </p:txBody>
      </p:sp>
      <p:sp>
        <p:nvSpPr>
          <p:cNvPr id="3" name="Text Placeholder 2"/>
          <p:cNvSpPr>
            <a:spLocks noGrp="1"/>
          </p:cNvSpPr>
          <p:nvPr>
            <p:ph type="body" sz="quarter" idx="10"/>
          </p:nvPr>
        </p:nvSpPr>
        <p:spPr>
          <a:xfrm>
            <a:off x="519112" y="1393916"/>
            <a:ext cx="11149013" cy="2057746"/>
          </a:xfrm>
        </p:spPr>
        <p:txBody>
          <a:bodyPr/>
          <a:lstStyle/>
          <a:p>
            <a:r>
              <a:rPr lang="en-US" sz="2400" dirty="0" smtClean="0"/>
              <a:t>Each time you edit your account (via the SD “Manage” tab), it undergoes approval again</a:t>
            </a:r>
          </a:p>
          <a:p>
            <a:pPr lvl="1"/>
            <a:r>
              <a:rPr lang="en-US" sz="1600" dirty="0" smtClean="0"/>
              <a:t>Account status will flip to “Pending Approval” in the “Manage” tab (see below)</a:t>
            </a:r>
          </a:p>
          <a:p>
            <a:pPr lvl="1"/>
            <a:r>
              <a:rPr lang="en-US" sz="1600" dirty="0" smtClean="0"/>
              <a:t>Approval is likely to occur more quickly for small changes</a:t>
            </a:r>
          </a:p>
          <a:p>
            <a:pPr lvl="1"/>
            <a:endParaRPr lang="en-US" sz="1600" dirty="0" smtClean="0"/>
          </a:p>
          <a:p>
            <a:r>
              <a:rPr lang="en-US" sz="2400" dirty="0" smtClean="0"/>
              <a:t>While changes are reviewed, your published apps remain in the Store</a:t>
            </a:r>
          </a:p>
          <a:p>
            <a:pPr lvl="1"/>
            <a:r>
              <a:rPr lang="en-US" sz="1600" dirty="0" smtClean="0"/>
              <a:t> But app listings won’t reflect changes to your Marketing Profile until they’re approved in Seller Dashboard</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1999" y="3451662"/>
            <a:ext cx="6043108" cy="3327671"/>
          </a:xfrm>
          <a:prstGeom prst="rect">
            <a:avLst/>
          </a:prstGeom>
        </p:spPr>
      </p:pic>
      <p:sp>
        <p:nvSpPr>
          <p:cNvPr id="6" name="Rounded Rectangle 5"/>
          <p:cNvSpPr/>
          <p:nvPr/>
        </p:nvSpPr>
        <p:spPr bwMode="auto">
          <a:xfrm>
            <a:off x="2144529" y="4354058"/>
            <a:ext cx="5680578" cy="507626"/>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ular Callout 6"/>
          <p:cNvSpPr/>
          <p:nvPr/>
        </p:nvSpPr>
        <p:spPr bwMode="auto">
          <a:xfrm>
            <a:off x="8752114" y="3504971"/>
            <a:ext cx="2670273" cy="1356713"/>
          </a:xfrm>
          <a:prstGeom prst="wedgeRectCallout">
            <a:avLst>
              <a:gd name="adj1" fmla="val -89082"/>
              <a:gd name="adj2" fmla="val 3382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nSpc>
                <a:spcPct val="90000"/>
              </a:lnSpc>
              <a:spcBef>
                <a:spcPct val="20000"/>
              </a:spcBef>
              <a:buSzPct val="80000"/>
            </a:pPr>
            <a:r>
              <a:rPr lang="en-US" spc="-70" dirty="0">
                <a:gradFill>
                  <a:gsLst>
                    <a:gs pos="1250">
                      <a:srgbClr val="797A7D"/>
                    </a:gs>
                    <a:gs pos="100000">
                      <a:srgbClr val="797A7D"/>
                    </a:gs>
                  </a:gsLst>
                  <a:lin ang="5400000" scaled="0"/>
                </a:gradFill>
                <a:latin typeface="Segoe UI Light"/>
              </a:rPr>
              <a:t>If something needs correcting, </a:t>
            </a:r>
            <a:r>
              <a:rPr lang="en-US" spc="-70" dirty="0" smtClean="0">
                <a:gradFill>
                  <a:gsLst>
                    <a:gs pos="1250">
                      <a:srgbClr val="797A7D"/>
                    </a:gs>
                    <a:gs pos="100000">
                      <a:srgbClr val="797A7D"/>
                    </a:gs>
                  </a:gsLst>
                  <a:lin ang="5400000" scaled="0"/>
                </a:gradFill>
                <a:latin typeface="Segoe UI Light"/>
              </a:rPr>
              <a:t>you’ll instead see a </a:t>
            </a:r>
            <a:r>
              <a:rPr lang="en-US" b="1" spc="-70" dirty="0" smtClean="0">
                <a:gradFill>
                  <a:gsLst>
                    <a:gs pos="1250">
                      <a:srgbClr val="797A7D"/>
                    </a:gs>
                    <a:gs pos="100000">
                      <a:srgbClr val="797A7D"/>
                    </a:gs>
                  </a:gsLst>
                  <a:lin ang="5400000" scaled="0"/>
                </a:gradFill>
                <a:latin typeface="Segoe UI Light"/>
              </a:rPr>
              <a:t>“</a:t>
            </a:r>
            <a:r>
              <a:rPr lang="en-US" b="1" spc="-70" dirty="0">
                <a:gradFill>
                  <a:gsLst>
                    <a:gs pos="1250">
                      <a:srgbClr val="797A7D"/>
                    </a:gs>
                    <a:gs pos="100000">
                      <a:srgbClr val="797A7D"/>
                    </a:gs>
                  </a:gsLst>
                  <a:lin ang="5400000" scaled="0"/>
                </a:gradFill>
                <a:latin typeface="Segoe UI Light"/>
              </a:rPr>
              <a:t>Changes Requested” </a:t>
            </a:r>
            <a:r>
              <a:rPr lang="en-US" spc="-70" dirty="0">
                <a:gradFill>
                  <a:gsLst>
                    <a:gs pos="1250">
                      <a:srgbClr val="797A7D"/>
                    </a:gs>
                    <a:gs pos="100000">
                      <a:srgbClr val="797A7D"/>
                    </a:gs>
                  </a:gsLst>
                  <a:lin ang="5400000" scaled="0"/>
                </a:gradFill>
                <a:latin typeface="Segoe UI Light"/>
              </a:rPr>
              <a:t>banner </a:t>
            </a:r>
            <a:r>
              <a:rPr lang="en-US" spc="-70" dirty="0" smtClean="0">
                <a:gradFill>
                  <a:gsLst>
                    <a:gs pos="1250">
                      <a:srgbClr val="797A7D"/>
                    </a:gs>
                    <a:gs pos="100000">
                      <a:srgbClr val="797A7D"/>
                    </a:gs>
                  </a:gsLst>
                  <a:lin ang="5400000" scaled="0"/>
                </a:gradFill>
                <a:latin typeface="Segoe UI Light"/>
              </a:rPr>
              <a:t>and a </a:t>
            </a:r>
            <a:r>
              <a:rPr lang="en-US" spc="-70" dirty="0">
                <a:gradFill>
                  <a:gsLst>
                    <a:gs pos="1250">
                      <a:srgbClr val="797A7D"/>
                    </a:gs>
                    <a:gs pos="100000">
                      <a:srgbClr val="797A7D"/>
                    </a:gs>
                  </a:gsLst>
                  <a:lin ang="5400000" scaled="0"/>
                </a:gradFill>
                <a:latin typeface="Segoe UI Light"/>
              </a:rPr>
              <a:t>“View Report” link </a:t>
            </a:r>
            <a:r>
              <a:rPr lang="en-US" spc="-70" dirty="0" smtClean="0">
                <a:gradFill>
                  <a:gsLst>
                    <a:gs pos="1250">
                      <a:srgbClr val="797A7D"/>
                    </a:gs>
                    <a:gs pos="100000">
                      <a:srgbClr val="797A7D"/>
                    </a:gs>
                  </a:gsLst>
                  <a:lin ang="5400000" scaled="0"/>
                </a:gradFill>
                <a:latin typeface="Segoe UI Light"/>
              </a:rPr>
              <a:t>to details on the problem</a:t>
            </a:r>
            <a:endParaRPr lang="en-US" sz="2800" spc="-70" dirty="0">
              <a:gradFill>
                <a:gsLst>
                  <a:gs pos="1250">
                    <a:srgbClr val="797A7D"/>
                  </a:gs>
                  <a:gs pos="100000">
                    <a:srgbClr val="797A7D"/>
                  </a:gs>
                </a:gsLst>
                <a:lin ang="5400000" scaled="0"/>
              </a:gradFill>
              <a:latin typeface="Segoe UI Light"/>
            </a:endParaRPr>
          </a:p>
        </p:txBody>
      </p:sp>
    </p:spTree>
    <p:extLst>
      <p:ext uri="{BB962C8B-B14F-4D97-AF65-F5344CB8AC3E}">
        <p14:creationId xmlns:p14="http://schemas.microsoft.com/office/powerpoint/2010/main" val="3980762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3: Add an App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806941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Adding an App: Key Decisions</a:t>
            </a:r>
            <a:endParaRPr lang="en-US" sz="4800" dirty="0"/>
          </a:p>
        </p:txBody>
      </p:sp>
      <p:sp>
        <p:nvSpPr>
          <p:cNvPr id="3" name="Text Placeholder 2"/>
          <p:cNvSpPr>
            <a:spLocks noGrp="1"/>
          </p:cNvSpPr>
          <p:nvPr>
            <p:ph type="body" sz="quarter" idx="10"/>
          </p:nvPr>
        </p:nvSpPr>
        <p:spPr>
          <a:xfrm>
            <a:off x="747711" y="1342716"/>
            <a:ext cx="7053263" cy="4961591"/>
          </a:xfrm>
        </p:spPr>
        <p:txBody>
          <a:bodyPr/>
          <a:lstStyle/>
          <a:p>
            <a:r>
              <a:rPr lang="en-US" sz="2400" dirty="0" smtClean="0"/>
              <a:t>Review </a:t>
            </a:r>
            <a:r>
              <a:rPr lang="en-US" sz="2400" dirty="0"/>
              <a:t>the </a:t>
            </a:r>
            <a:r>
              <a:rPr lang="en-US" sz="2400" dirty="0" smtClean="0">
                <a:hlinkClick r:id="rId2"/>
              </a:rPr>
              <a:t>Store Validation Policies</a:t>
            </a:r>
            <a:r>
              <a:rPr lang="en-US" sz="2400" dirty="0" smtClean="0"/>
              <a:t> </a:t>
            </a:r>
            <a:r>
              <a:rPr lang="en-US" sz="2400" dirty="0"/>
              <a:t>and </a:t>
            </a:r>
            <a:r>
              <a:rPr lang="en-US" sz="2400" dirty="0" smtClean="0">
                <a:hlinkClick r:id="rId3"/>
              </a:rPr>
              <a:t>App Validation Checklist</a:t>
            </a:r>
            <a:r>
              <a:rPr lang="en-US" sz="2400" dirty="0" smtClean="0"/>
              <a:t> to avoid common mistakes</a:t>
            </a:r>
          </a:p>
          <a:p>
            <a:pPr lvl="1"/>
            <a:endParaRPr lang="en-US" sz="1200" dirty="0" smtClean="0"/>
          </a:p>
          <a:p>
            <a:r>
              <a:rPr lang="en-US" sz="2400" dirty="0" smtClean="0"/>
              <a:t>Decide which languages &amp; markets to offer your app in</a:t>
            </a:r>
          </a:p>
          <a:p>
            <a:pPr lvl="1"/>
            <a:r>
              <a:rPr lang="en-US" sz="1600" b="1" dirty="0" smtClean="0"/>
              <a:t>Minimum</a:t>
            </a:r>
            <a:r>
              <a:rPr lang="en-US" sz="1600" dirty="0" smtClean="0"/>
              <a:t>: Localized metadata in Store listing</a:t>
            </a:r>
          </a:p>
          <a:p>
            <a:pPr lvl="1"/>
            <a:r>
              <a:rPr lang="en-US" sz="1600" b="1" dirty="0" smtClean="0"/>
              <a:t>Better</a:t>
            </a:r>
            <a:r>
              <a:rPr lang="en-US" sz="1600" dirty="0" smtClean="0"/>
              <a:t>: Localized App User Interface</a:t>
            </a:r>
          </a:p>
          <a:p>
            <a:pPr lvl="1"/>
            <a:r>
              <a:rPr lang="en-US" sz="1600" b="1" dirty="0" smtClean="0"/>
              <a:t>China Apps</a:t>
            </a:r>
            <a:r>
              <a:rPr lang="en-US" sz="1600" dirty="0" smtClean="0"/>
              <a:t>: Require separate app package, app listing, Client ID / Secret, &amp; block access (via SD) in all other countries </a:t>
            </a:r>
          </a:p>
          <a:p>
            <a:pPr lvl="1"/>
            <a:r>
              <a:rPr lang="en-US" sz="1600" b="1" dirty="0" smtClean="0"/>
              <a:t>Note</a:t>
            </a:r>
            <a:r>
              <a:rPr lang="en-US" sz="1600" dirty="0" smtClean="0"/>
              <a:t>: Adding a language will create support incidents in that language</a:t>
            </a:r>
          </a:p>
          <a:p>
            <a:pPr lvl="1"/>
            <a:endParaRPr lang="en-US" sz="1600" dirty="0"/>
          </a:p>
          <a:p>
            <a:r>
              <a:rPr lang="en-US" sz="2400" dirty="0" smtClean="0"/>
              <a:t>Set Pricing</a:t>
            </a:r>
          </a:p>
          <a:p>
            <a:pPr marL="508001" lvl="2"/>
            <a:r>
              <a:rPr lang="en-US" sz="1400" dirty="0" smtClean="0"/>
              <a:t>Options: Free</a:t>
            </a:r>
            <a:r>
              <a:rPr lang="en-US" sz="1400" dirty="0"/>
              <a:t>, </a:t>
            </a:r>
            <a:r>
              <a:rPr lang="en-US" sz="1400" dirty="0" smtClean="0"/>
              <a:t>Paid per-user (Perpetual or Monthly Subscription), </a:t>
            </a:r>
            <a:r>
              <a:rPr lang="en-US" sz="1400" dirty="0"/>
              <a:t>and whether either P</a:t>
            </a:r>
            <a:r>
              <a:rPr lang="en-US" sz="1400" dirty="0" smtClean="0"/>
              <a:t>aid version comes with a Trial version</a:t>
            </a:r>
          </a:p>
          <a:p>
            <a:pPr marL="508001" lvl="2"/>
            <a:r>
              <a:rPr lang="en-US" sz="1400" dirty="0" smtClean="0"/>
              <a:t>SharePoint and Mail apps offer additional pricing options</a:t>
            </a:r>
          </a:p>
          <a:p>
            <a:pPr marL="508001" lvl="2"/>
            <a:r>
              <a:rPr lang="en-US" sz="1400" dirty="0" smtClean="0"/>
              <a:t>Trial length and max # users is configurable in SD</a:t>
            </a:r>
          </a:p>
          <a:p>
            <a:pPr marL="508001" lvl="2"/>
            <a:r>
              <a:rPr lang="en-US" sz="1400" dirty="0" smtClean="0"/>
              <a:t>App behavior at Trial’s end is up to developer (disable or reduce functions, etc.)</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rotWithShape="1">
          <a:blip r:embed="rId4"/>
          <a:srcRect l="5927" t="15052" r="55705" b="7474"/>
          <a:stretch/>
        </p:blipFill>
        <p:spPr>
          <a:xfrm>
            <a:off x="7642860" y="2276673"/>
            <a:ext cx="4507865" cy="2560022"/>
          </a:xfrm>
          <a:prstGeom prst="rect">
            <a:avLst/>
          </a:prstGeom>
        </p:spPr>
      </p:pic>
    </p:spTree>
    <p:extLst>
      <p:ext uri="{BB962C8B-B14F-4D97-AF65-F5344CB8AC3E}">
        <p14:creationId xmlns:p14="http://schemas.microsoft.com/office/powerpoint/2010/main" val="136726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Adding an App: Prepare all the Ingredients</a:t>
            </a:r>
            <a:endParaRPr lang="en-US" sz="4800" dirty="0"/>
          </a:p>
        </p:txBody>
      </p:sp>
      <p:sp>
        <p:nvSpPr>
          <p:cNvPr id="3" name="Text Placeholder 2"/>
          <p:cNvSpPr>
            <a:spLocks noGrp="1"/>
          </p:cNvSpPr>
          <p:nvPr>
            <p:ph type="body" sz="quarter" idx="10"/>
          </p:nvPr>
        </p:nvSpPr>
        <p:spPr>
          <a:xfrm>
            <a:off x="519112" y="1330245"/>
            <a:ext cx="11149013" cy="4961591"/>
          </a:xfrm>
        </p:spPr>
        <p:txBody>
          <a:bodyPr/>
          <a:lstStyle/>
          <a:p>
            <a:r>
              <a:rPr lang="en-US" sz="2400" b="1" dirty="0" smtClean="0"/>
              <a:t>Wording</a:t>
            </a:r>
            <a:r>
              <a:rPr lang="en-US" sz="2400" dirty="0" smtClean="0"/>
              <a:t> for all the text entries</a:t>
            </a:r>
          </a:p>
          <a:p>
            <a:pPr lvl="1"/>
            <a:r>
              <a:rPr lang="en-US" sz="1600" dirty="0" smtClean="0"/>
              <a:t> App Title, Name, Short and Long descriptions, all localized as needed</a:t>
            </a:r>
          </a:p>
          <a:p>
            <a:pPr lvl="1"/>
            <a:endParaRPr lang="en-US" sz="1600" dirty="0" smtClean="0"/>
          </a:p>
          <a:p>
            <a:r>
              <a:rPr lang="en-US" sz="2400" dirty="0" smtClean="0"/>
              <a:t>Correct </a:t>
            </a:r>
            <a:r>
              <a:rPr lang="en-US" sz="2400" b="1" dirty="0" smtClean="0"/>
              <a:t>metadata</a:t>
            </a:r>
          </a:p>
          <a:p>
            <a:pPr lvl="1"/>
            <a:r>
              <a:rPr lang="en-US" sz="1600" dirty="0" smtClean="0"/>
              <a:t> App Version number, Release date, 1-3 browse Categories to which app should be assigned in the Store</a:t>
            </a:r>
          </a:p>
          <a:p>
            <a:pPr lvl="1"/>
            <a:endParaRPr lang="en-US" sz="1600" dirty="0" smtClean="0"/>
          </a:p>
          <a:p>
            <a:r>
              <a:rPr lang="en-US" sz="2400" dirty="0" smtClean="0"/>
              <a:t>Compliant app </a:t>
            </a:r>
            <a:r>
              <a:rPr lang="en-US" sz="2400" b="1" dirty="0" smtClean="0"/>
              <a:t>logo</a:t>
            </a:r>
            <a:r>
              <a:rPr lang="en-US" sz="2400" dirty="0" smtClean="0"/>
              <a:t>, and 1-5 </a:t>
            </a:r>
            <a:r>
              <a:rPr lang="en-US" sz="2400" b="1" dirty="0" smtClean="0"/>
              <a:t>screenshots</a:t>
            </a:r>
          </a:p>
          <a:p>
            <a:endParaRPr lang="en-US" sz="1600" dirty="0" smtClean="0"/>
          </a:p>
          <a:p>
            <a:r>
              <a:rPr lang="en-US" sz="2400" b="1" dirty="0" smtClean="0"/>
              <a:t>Testing Notes </a:t>
            </a:r>
            <a:r>
              <a:rPr lang="en-US" sz="2400" dirty="0" smtClean="0"/>
              <a:t>so Office testers can validate the app (not shared with public)</a:t>
            </a:r>
          </a:p>
          <a:p>
            <a:pPr lvl="1"/>
            <a:r>
              <a:rPr lang="en-US" sz="1600" dirty="0" smtClean="0"/>
              <a:t>Include </a:t>
            </a:r>
            <a:r>
              <a:rPr lang="en-US" sz="1600" dirty="0"/>
              <a:t>v</a:t>
            </a:r>
            <a:r>
              <a:rPr lang="en-US" sz="1600" dirty="0" smtClean="0"/>
              <a:t>alid test-logon </a:t>
            </a:r>
            <a:r>
              <a:rPr lang="en-US" sz="1600" dirty="0"/>
              <a:t>credentials, links and </a:t>
            </a:r>
            <a:r>
              <a:rPr lang="en-US" sz="1600" dirty="0" smtClean="0"/>
              <a:t>instructions</a:t>
            </a:r>
          </a:p>
          <a:p>
            <a:pPr lvl="1"/>
            <a:endParaRPr lang="en-US" sz="1600" dirty="0" smtClean="0"/>
          </a:p>
          <a:p>
            <a:r>
              <a:rPr lang="en-US" sz="2400" b="1" dirty="0" smtClean="0"/>
              <a:t>Links</a:t>
            </a:r>
            <a:r>
              <a:rPr lang="en-US" sz="2400" dirty="0" smtClean="0"/>
              <a:t> to your Support documentation and Privacy Policy</a:t>
            </a:r>
          </a:p>
          <a:p>
            <a:endParaRPr lang="en-US" sz="1600" dirty="0" smtClean="0"/>
          </a:p>
          <a:p>
            <a:r>
              <a:rPr lang="en-US" sz="2400" dirty="0" smtClean="0"/>
              <a:t>Optional: links to an app-demo </a:t>
            </a:r>
            <a:r>
              <a:rPr lang="en-US" sz="2400" b="1" dirty="0" smtClean="0"/>
              <a:t>video</a:t>
            </a:r>
            <a:r>
              <a:rPr lang="en-US" sz="2400" dirty="0" smtClean="0"/>
              <a:t> and a </a:t>
            </a:r>
            <a:r>
              <a:rPr lang="en-US" sz="2400" b="1" dirty="0" smtClean="0"/>
              <a:t>custom End-User License Agreement</a:t>
            </a:r>
            <a:endParaRPr lang="en-US" sz="24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6549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4526" y="2064425"/>
            <a:ext cx="6222832" cy="4179059"/>
          </a:xfrm>
          <a:prstGeom prst="rect">
            <a:avLst/>
          </a:prstGeom>
          <a:ln w="12700">
            <a:solidFill>
              <a:schemeClr val="bg1">
                <a:lumMod val="50000"/>
              </a:schemeClr>
            </a:solidFill>
          </a:ln>
        </p:spPr>
      </p:pic>
      <p:sp>
        <p:nvSpPr>
          <p:cNvPr id="2" name="Title 1"/>
          <p:cNvSpPr>
            <a:spLocks noGrp="1"/>
          </p:cNvSpPr>
          <p:nvPr>
            <p:ph type="title"/>
          </p:nvPr>
        </p:nvSpPr>
        <p:spPr>
          <a:xfrm>
            <a:off x="519112" y="278246"/>
            <a:ext cx="11149013" cy="747897"/>
          </a:xfrm>
        </p:spPr>
        <p:txBody>
          <a:bodyPr/>
          <a:lstStyle/>
          <a:p>
            <a:r>
              <a:rPr lang="en-US" sz="4800" dirty="0" smtClean="0"/>
              <a:t>Add an App: Walkthrough</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19112" y="1342988"/>
            <a:ext cx="4670323" cy="3462750"/>
          </a:xfrm>
          <a:prstGeom prst="rect">
            <a:avLst/>
          </a:prstGeom>
          <a:ln w="12700">
            <a:solidFill>
              <a:schemeClr val="bg1">
                <a:lumMod val="50000"/>
              </a:schemeClr>
            </a:solidFill>
          </a:ln>
        </p:spPr>
      </p:pic>
      <p:sp>
        <p:nvSpPr>
          <p:cNvPr id="8" name="Rounded Rectangle 7"/>
          <p:cNvSpPr/>
          <p:nvPr/>
        </p:nvSpPr>
        <p:spPr bwMode="auto">
          <a:xfrm>
            <a:off x="688054" y="3976142"/>
            <a:ext cx="2127835" cy="716173"/>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ular Callout 8"/>
          <p:cNvSpPr/>
          <p:nvPr/>
        </p:nvSpPr>
        <p:spPr bwMode="auto">
          <a:xfrm>
            <a:off x="8628600" y="3976142"/>
            <a:ext cx="3152274" cy="705141"/>
          </a:xfrm>
          <a:prstGeom prst="wedgeRectCallout">
            <a:avLst>
              <a:gd name="adj1" fmla="val -57496"/>
              <a:gd name="adj2" fmla="val -3754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2. Select the App Type (Office, Outlook, or SharePoint)</a:t>
            </a:r>
          </a:p>
        </p:txBody>
      </p:sp>
      <p:sp>
        <p:nvSpPr>
          <p:cNvPr id="10" name="Rectangular Callout 9"/>
          <p:cNvSpPr/>
          <p:nvPr/>
        </p:nvSpPr>
        <p:spPr bwMode="auto">
          <a:xfrm>
            <a:off x="802228" y="5164177"/>
            <a:ext cx="3720265" cy="489311"/>
          </a:xfrm>
          <a:prstGeom prst="wedgeRectCallout">
            <a:avLst>
              <a:gd name="adj1" fmla="val -44578"/>
              <a:gd name="adj2" fmla="val -19987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dirty="0" smtClean="0">
                <a:solidFill>
                  <a:schemeClr val="bg1">
                    <a:lumMod val="50000"/>
                  </a:schemeClr>
                </a:solidFill>
              </a:rPr>
              <a:t>1. Click </a:t>
            </a:r>
            <a:r>
              <a:rPr lang="en-US" dirty="0">
                <a:solidFill>
                  <a:schemeClr val="bg1">
                    <a:lumMod val="50000"/>
                  </a:schemeClr>
                </a:solidFill>
              </a:rPr>
              <a:t>“add a new app” in the SD </a:t>
            </a:r>
          </a:p>
        </p:txBody>
      </p:sp>
      <p:sp>
        <p:nvSpPr>
          <p:cNvPr id="12" name="Rectangular Callout 11"/>
          <p:cNvSpPr/>
          <p:nvPr/>
        </p:nvSpPr>
        <p:spPr bwMode="auto">
          <a:xfrm>
            <a:off x="1081386" y="5801731"/>
            <a:ext cx="6211629" cy="800192"/>
          </a:xfrm>
          <a:prstGeom prst="wedgeRectCallout">
            <a:avLst>
              <a:gd name="adj1" fmla="val 54532"/>
              <a:gd name="adj2" fmla="val -5112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dirty="0" smtClean="0">
                <a:solidFill>
                  <a:schemeClr val="bg1">
                    <a:lumMod val="50000"/>
                  </a:schemeClr>
                </a:solidFill>
              </a:rPr>
              <a:t>3. Accept Office Store Terms and click “Next.” You can always review the Agreements you have accepted on the “Account – Manage” tab of Seller Dashboard</a:t>
            </a:r>
            <a:endParaRPr lang="en-US" dirty="0">
              <a:solidFill>
                <a:schemeClr val="bg1">
                  <a:lumMod val="50000"/>
                </a:schemeClr>
              </a:solidFill>
            </a:endParaRPr>
          </a:p>
        </p:txBody>
      </p:sp>
    </p:spTree>
    <p:extLst>
      <p:ext uri="{BB962C8B-B14F-4D97-AF65-F5344CB8AC3E}">
        <p14:creationId xmlns:p14="http://schemas.microsoft.com/office/powerpoint/2010/main" val="1020417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App Overview</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20122" y="0"/>
            <a:ext cx="7068703" cy="6858000"/>
          </a:xfrm>
          <a:prstGeom prst="rect">
            <a:avLst/>
          </a:prstGeom>
        </p:spPr>
      </p:pic>
      <p:sp>
        <p:nvSpPr>
          <p:cNvPr id="6" name="Rectangular Callout 5"/>
          <p:cNvSpPr/>
          <p:nvPr/>
        </p:nvSpPr>
        <p:spPr bwMode="auto">
          <a:xfrm>
            <a:off x="150394" y="1817200"/>
            <a:ext cx="5155031" cy="489311"/>
          </a:xfrm>
          <a:prstGeom prst="wedgeRectCallout">
            <a:avLst>
              <a:gd name="adj1" fmla="val 93447"/>
              <a:gd name="adj2" fmla="val 12377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App Title appears in the Store &amp; Overview page of SD. Can be 15-50 characters; aim for 20 or less.</a:t>
            </a:r>
            <a:endParaRPr lang="en-US" sz="1600" dirty="0">
              <a:solidFill>
                <a:schemeClr val="bg1">
                  <a:lumMod val="50000"/>
                </a:schemeClr>
              </a:solidFill>
            </a:endParaRPr>
          </a:p>
        </p:txBody>
      </p:sp>
      <p:sp>
        <p:nvSpPr>
          <p:cNvPr id="7" name="Rectangular Callout 6"/>
          <p:cNvSpPr/>
          <p:nvPr/>
        </p:nvSpPr>
        <p:spPr bwMode="auto">
          <a:xfrm>
            <a:off x="150394" y="2657903"/>
            <a:ext cx="5155031" cy="489311"/>
          </a:xfrm>
          <a:prstGeom prst="wedgeRectCallout">
            <a:avLst>
              <a:gd name="adj1" fmla="val 92154"/>
              <a:gd name="adj2" fmla="val 4590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IMPORTANT: Version number must </a:t>
            </a:r>
            <a:r>
              <a:rPr lang="en-US" sz="1600" u="sng" dirty="0" smtClean="0">
                <a:solidFill>
                  <a:schemeClr val="bg1">
                    <a:lumMod val="50000"/>
                  </a:schemeClr>
                </a:solidFill>
              </a:rPr>
              <a:t>exactly match </a:t>
            </a:r>
            <a:r>
              <a:rPr lang="en-US" sz="1600" dirty="0" smtClean="0">
                <a:solidFill>
                  <a:schemeClr val="bg1">
                    <a:lumMod val="50000"/>
                  </a:schemeClr>
                </a:solidFill>
              </a:rPr>
              <a:t>the version number in the Manifest, or app will fail!</a:t>
            </a:r>
            <a:endParaRPr lang="en-US" sz="1600" dirty="0">
              <a:solidFill>
                <a:schemeClr val="bg1">
                  <a:lumMod val="50000"/>
                </a:schemeClr>
              </a:solidFill>
            </a:endParaRPr>
          </a:p>
        </p:txBody>
      </p:sp>
      <p:sp>
        <p:nvSpPr>
          <p:cNvPr id="8" name="Rectangular Callout 7"/>
          <p:cNvSpPr/>
          <p:nvPr/>
        </p:nvSpPr>
        <p:spPr bwMode="auto">
          <a:xfrm>
            <a:off x="150393" y="3422376"/>
            <a:ext cx="5155031" cy="489311"/>
          </a:xfrm>
          <a:prstGeom prst="wedgeRectCallout">
            <a:avLst>
              <a:gd name="adj1" fmla="val 130401"/>
              <a:gd name="adj2" fmla="val -7909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Release date = SD Submission date, NOT the date the app will be published in the Store</a:t>
            </a:r>
            <a:endParaRPr lang="en-US" sz="1600" dirty="0">
              <a:solidFill>
                <a:schemeClr val="bg1">
                  <a:lumMod val="50000"/>
                </a:schemeClr>
              </a:solidFill>
            </a:endParaRPr>
          </a:p>
        </p:txBody>
      </p:sp>
      <p:sp>
        <p:nvSpPr>
          <p:cNvPr id="9" name="Rectangular Callout 8"/>
          <p:cNvSpPr/>
          <p:nvPr/>
        </p:nvSpPr>
        <p:spPr bwMode="auto">
          <a:xfrm>
            <a:off x="150391" y="4186849"/>
            <a:ext cx="5155031" cy="1213429"/>
          </a:xfrm>
          <a:prstGeom prst="wedgeRectCallout">
            <a:avLst>
              <a:gd name="adj1" fmla="val 91599"/>
              <a:gd name="adj2" fmla="val -4680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Categories: Pick 1-3 categories from the </a:t>
            </a:r>
            <a:r>
              <a:rPr lang="en-US" sz="1600" dirty="0" err="1" smtClean="0">
                <a:solidFill>
                  <a:schemeClr val="bg1">
                    <a:lumMod val="50000"/>
                  </a:schemeClr>
                </a:solidFill>
              </a:rPr>
              <a:t>droplists</a:t>
            </a:r>
            <a:r>
              <a:rPr lang="en-US" sz="1600" dirty="0" smtClean="0">
                <a:solidFill>
                  <a:schemeClr val="bg1">
                    <a:lumMod val="50000"/>
                  </a:schemeClr>
                </a:solidFill>
              </a:rPr>
              <a:t>. This determines where the app shows up in the Store.</a:t>
            </a:r>
          </a:p>
          <a:p>
            <a:r>
              <a:rPr lang="en-US" sz="1600" dirty="0" smtClean="0">
                <a:solidFill>
                  <a:schemeClr val="bg1">
                    <a:lumMod val="50000"/>
                  </a:schemeClr>
                </a:solidFill>
              </a:rPr>
              <a:t>NOTE: Store team reserves the right to re-categorize inappropriately tagged apps</a:t>
            </a:r>
            <a:endParaRPr lang="en-US" sz="1600" dirty="0">
              <a:solidFill>
                <a:schemeClr val="bg1">
                  <a:lumMod val="50000"/>
                </a:schemeClr>
              </a:solidFill>
            </a:endParaRPr>
          </a:p>
        </p:txBody>
      </p:sp>
      <p:sp>
        <p:nvSpPr>
          <p:cNvPr id="10" name="Rectangular Callout 9"/>
          <p:cNvSpPr/>
          <p:nvPr/>
        </p:nvSpPr>
        <p:spPr bwMode="auto">
          <a:xfrm>
            <a:off x="150391" y="5645405"/>
            <a:ext cx="5155031" cy="489311"/>
          </a:xfrm>
          <a:prstGeom prst="wedgeRectCallout">
            <a:avLst>
              <a:gd name="adj1" fmla="val 91414"/>
              <a:gd name="adj2" fmla="val -275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Submit an app-specific logo. Roll over the square for format guidelines (same as for company logo)</a:t>
            </a:r>
            <a:endParaRPr lang="en-US" sz="1600" dirty="0">
              <a:solidFill>
                <a:schemeClr val="bg1">
                  <a:lumMod val="50000"/>
                </a:schemeClr>
              </a:solidFill>
            </a:endParaRPr>
          </a:p>
        </p:txBody>
      </p:sp>
    </p:spTree>
    <p:extLst>
      <p:ext uri="{BB962C8B-B14F-4D97-AF65-F5344CB8AC3E}">
        <p14:creationId xmlns:p14="http://schemas.microsoft.com/office/powerpoint/2010/main" val="2557034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98772" y="-61814"/>
            <a:ext cx="3816890" cy="6836943"/>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Overview (Part II)</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
        <p:nvSpPr>
          <p:cNvPr id="6" name="Rectangular Callout 5"/>
          <p:cNvSpPr/>
          <p:nvPr/>
        </p:nvSpPr>
        <p:spPr bwMode="auto">
          <a:xfrm>
            <a:off x="7943850" y="66675"/>
            <a:ext cx="4149725" cy="695538"/>
          </a:xfrm>
          <a:prstGeom prst="wedgeRectCallout">
            <a:avLst>
              <a:gd name="adj1" fmla="val -61068"/>
              <a:gd name="adj2" fmla="val 308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Upload App Package by clicking on blue square. Should be an .xml Manifest (for Office) or an .app package (for SharePoint</a:t>
            </a:r>
            <a:r>
              <a:rPr lang="en-US" sz="1600" dirty="0" smtClean="0">
                <a:solidFill>
                  <a:schemeClr val="bg1">
                    <a:lumMod val="50000"/>
                  </a:schemeClr>
                </a:solidFill>
              </a:rPr>
              <a:t>).</a:t>
            </a:r>
            <a:endParaRPr lang="en-US" sz="1600" dirty="0">
              <a:solidFill>
                <a:schemeClr val="bg1">
                  <a:lumMod val="50000"/>
                </a:schemeClr>
              </a:solidFill>
            </a:endParaRPr>
          </a:p>
        </p:txBody>
      </p:sp>
      <p:sp>
        <p:nvSpPr>
          <p:cNvPr id="7" name="Rectangular Callout 6"/>
          <p:cNvSpPr/>
          <p:nvPr/>
        </p:nvSpPr>
        <p:spPr bwMode="auto">
          <a:xfrm>
            <a:off x="236114" y="1264328"/>
            <a:ext cx="5155031" cy="768954"/>
          </a:xfrm>
          <a:prstGeom prst="wedgeRectCallout">
            <a:avLst>
              <a:gd name="adj1" fmla="val 86056"/>
              <a:gd name="adj2" fmla="val -7962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Optional place to list instructions, links and app credentials to help Store team validate your app. Will be used ONLY for internal testing.</a:t>
            </a:r>
            <a:endParaRPr lang="en-US" sz="1400" dirty="0">
              <a:solidFill>
                <a:schemeClr val="bg1">
                  <a:lumMod val="50000"/>
                </a:schemeClr>
              </a:solidFill>
            </a:endParaRPr>
          </a:p>
        </p:txBody>
      </p:sp>
      <p:sp>
        <p:nvSpPr>
          <p:cNvPr id="8" name="Rectangular Callout 7"/>
          <p:cNvSpPr/>
          <p:nvPr/>
        </p:nvSpPr>
        <p:spPr bwMode="auto">
          <a:xfrm>
            <a:off x="236115" y="2459197"/>
            <a:ext cx="5155031" cy="1026953"/>
          </a:xfrm>
          <a:prstGeom prst="wedgeRectCallout">
            <a:avLst>
              <a:gd name="adj1" fmla="val 82915"/>
              <a:gd name="adj2" fmla="val -1639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Must specify if the app calls, supports, contains or uses cryptography or encryption, and for which tasks. Must either confirm that app uses limited cryptography by selecting “Yes” clicking checkbox, or click “No” and provide ECCN number. </a:t>
            </a:r>
            <a:endParaRPr lang="en-US" sz="1400" dirty="0">
              <a:solidFill>
                <a:schemeClr val="bg1">
                  <a:lumMod val="50000"/>
                </a:schemeClr>
              </a:solidFill>
            </a:endParaRPr>
          </a:p>
        </p:txBody>
      </p:sp>
      <p:sp>
        <p:nvSpPr>
          <p:cNvPr id="9" name="Rectangular Callout 8"/>
          <p:cNvSpPr/>
          <p:nvPr/>
        </p:nvSpPr>
        <p:spPr bwMode="auto">
          <a:xfrm>
            <a:off x="236115" y="4012541"/>
            <a:ext cx="5155031" cy="769010"/>
          </a:xfrm>
          <a:prstGeom prst="wedgeRectCallout">
            <a:avLst>
              <a:gd name="adj1" fmla="val 82545"/>
              <a:gd name="adj2" fmla="val 229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Provide required links to developer’s Support, Privacy Policy and (optionally) demo-video sites. All must include </a:t>
            </a:r>
            <a:r>
              <a:rPr lang="en-US" sz="1400" dirty="0" smtClean="0">
                <a:solidFill>
                  <a:schemeClr val="bg1">
                    <a:lumMod val="50000"/>
                  </a:schemeClr>
                </a:solidFill>
                <a:hlinkClick r:id="rId3" invalidUrl="http:///"/>
              </a:rPr>
              <a:t>http://</a:t>
            </a:r>
            <a:r>
              <a:rPr lang="en-US" sz="1400" dirty="0" smtClean="0">
                <a:solidFill>
                  <a:schemeClr val="bg1">
                    <a:lumMod val="50000"/>
                  </a:schemeClr>
                </a:solidFill>
              </a:rPr>
              <a:t> or </a:t>
            </a:r>
            <a:r>
              <a:rPr lang="en-US" sz="1400" dirty="0" smtClean="0">
                <a:solidFill>
                  <a:schemeClr val="bg1">
                    <a:lumMod val="50000"/>
                  </a:schemeClr>
                </a:solidFill>
                <a:hlinkClick r:id="rId4" invalidUrl="https:///"/>
              </a:rPr>
              <a:t>https</a:t>
            </a:r>
            <a:r>
              <a:rPr lang="en-US" sz="1400" dirty="0" smtClean="0">
                <a:solidFill>
                  <a:schemeClr val="bg1">
                    <a:lumMod val="50000"/>
                  </a:schemeClr>
                </a:solidFill>
                <a:hlinkClick r:id="rId5" invalidUrl="https:///"/>
              </a:rPr>
              <a:t>://</a:t>
            </a:r>
            <a:endParaRPr lang="en-US" sz="1400" dirty="0">
              <a:solidFill>
                <a:schemeClr val="bg1">
                  <a:lumMod val="50000"/>
                </a:schemeClr>
              </a:solidFill>
            </a:endParaRPr>
          </a:p>
        </p:txBody>
      </p:sp>
      <p:sp>
        <p:nvSpPr>
          <p:cNvPr id="10" name="Rectangular Callout 9"/>
          <p:cNvSpPr/>
          <p:nvPr/>
        </p:nvSpPr>
        <p:spPr bwMode="auto">
          <a:xfrm>
            <a:off x="236115" y="5607459"/>
            <a:ext cx="5155031" cy="698091"/>
          </a:xfrm>
          <a:prstGeom prst="wedgeRectCallout">
            <a:avLst>
              <a:gd name="adj1" fmla="val 82175"/>
              <a:gd name="adj2" fmla="val 502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Optionally upload a custom End-User License Agreement (if not using the Store’s standard one). Roll over blue tile to see approved document formats; click to upload</a:t>
            </a:r>
            <a:endParaRPr lang="en-US" sz="1400" dirty="0">
              <a:solidFill>
                <a:schemeClr val="bg1">
                  <a:lumMod val="50000"/>
                </a:schemeClr>
              </a:solidFill>
            </a:endParaRPr>
          </a:p>
        </p:txBody>
      </p:sp>
    </p:spTree>
    <p:extLst>
      <p:ext uri="{BB962C8B-B14F-4D97-AF65-F5344CB8AC3E}">
        <p14:creationId xmlns:p14="http://schemas.microsoft.com/office/powerpoint/2010/main" val="3932831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70903" y="2279550"/>
            <a:ext cx="7346043" cy="3719070"/>
          </a:xfrm>
        </p:spPr>
        <p:txBody>
          <a:bodyPr/>
          <a:lstStyle/>
          <a:p>
            <a:pPr>
              <a:spcBef>
                <a:spcPts val="2399"/>
              </a:spcBef>
            </a:pPr>
            <a:r>
              <a:rPr lang="en-US" dirty="0" smtClean="0">
                <a:gradFill>
                  <a:gsLst>
                    <a:gs pos="100000">
                      <a:schemeClr val="bg2"/>
                    </a:gs>
                    <a:gs pos="0">
                      <a:schemeClr val="bg2"/>
                    </a:gs>
                  </a:gsLst>
                  <a:lin ang="5400000" scaled="0"/>
                </a:gradFill>
              </a:rPr>
              <a:t>Overview</a:t>
            </a:r>
          </a:p>
          <a:p>
            <a:pPr>
              <a:spcBef>
                <a:spcPts val="2399"/>
              </a:spcBef>
            </a:pPr>
            <a:r>
              <a:rPr lang="en-US" dirty="0" smtClean="0">
                <a:gradFill>
                  <a:gsLst>
                    <a:gs pos="100000">
                      <a:schemeClr val="bg2"/>
                    </a:gs>
                    <a:gs pos="0">
                      <a:schemeClr val="bg2"/>
                    </a:gs>
                  </a:gsLst>
                  <a:lin ang="5400000" scaled="0"/>
                </a:gradFill>
              </a:rPr>
              <a:t>Build Your App</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Create an Account in Seller Dashboard</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Add an App</a:t>
            </a:r>
          </a:p>
          <a:p>
            <a:pPr>
              <a:spcBef>
                <a:spcPts val="2399"/>
              </a:spcBef>
            </a:pPr>
            <a:r>
              <a:rPr lang="en-US" dirty="0" smtClean="0">
                <a:gradFill>
                  <a:gsLst>
                    <a:gs pos="100000">
                      <a:schemeClr val="bg2"/>
                    </a:gs>
                    <a:gs pos="0">
                      <a:schemeClr val="bg2"/>
                    </a:gs>
                  </a:gsLst>
                  <a:lin ang="5400000" scaled="0"/>
                </a:gradFill>
              </a:rPr>
              <a:t>SP Provider Hosted Apps</a:t>
            </a:r>
          </a:p>
          <a:p>
            <a:pPr>
              <a:spcBef>
                <a:spcPts val="2399"/>
              </a:spcBef>
            </a:pPr>
            <a:r>
              <a:rPr lang="en-US" dirty="0" smtClean="0">
                <a:gradFill>
                  <a:gsLst>
                    <a:gs pos="100000">
                      <a:schemeClr val="bg2"/>
                    </a:gs>
                    <a:gs pos="0">
                      <a:schemeClr val="bg2"/>
                    </a:gs>
                  </a:gsLst>
                  <a:lin ang="5400000" scaled="0"/>
                </a:gradFill>
              </a:rPr>
              <a:t>Managing App Performance</a:t>
            </a:r>
          </a:p>
          <a:p>
            <a:pPr>
              <a:spcBef>
                <a:spcPts val="2399"/>
              </a:spcBef>
            </a:pPr>
            <a:r>
              <a:rPr lang="en-US" dirty="0" smtClean="0">
                <a:gradFill>
                  <a:gsLst>
                    <a:gs pos="100000">
                      <a:schemeClr val="bg2"/>
                    </a:gs>
                    <a:gs pos="0">
                      <a:schemeClr val="bg2"/>
                    </a:gs>
                  </a:gsLst>
                  <a:lin ang="5400000" scaled="0"/>
                </a:gradFill>
              </a:rPr>
              <a:t>Review of Common Blockers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994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62651" y="-14657"/>
            <a:ext cx="6160170" cy="6757644"/>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App Details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
        <p:nvSpPr>
          <p:cNvPr id="6" name="Rectangular Callout 5"/>
          <p:cNvSpPr/>
          <p:nvPr/>
        </p:nvSpPr>
        <p:spPr bwMode="auto">
          <a:xfrm>
            <a:off x="519113" y="2017421"/>
            <a:ext cx="5593181" cy="495313"/>
          </a:xfrm>
          <a:prstGeom prst="wedgeRectCallout">
            <a:avLst>
              <a:gd name="adj1" fmla="val 83344"/>
              <a:gd name="adj2" fmla="val -5032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App Name is localized to each Storefront in which the app appears, so the name should be localized per supported language. </a:t>
            </a:r>
            <a:endParaRPr lang="en-US" sz="1600" dirty="0">
              <a:solidFill>
                <a:schemeClr val="bg1">
                  <a:lumMod val="50000"/>
                </a:schemeClr>
              </a:solidFill>
            </a:endParaRPr>
          </a:p>
        </p:txBody>
      </p:sp>
      <p:sp>
        <p:nvSpPr>
          <p:cNvPr id="7" name="Rectangular Callout 6"/>
          <p:cNvSpPr/>
          <p:nvPr/>
        </p:nvSpPr>
        <p:spPr bwMode="auto">
          <a:xfrm>
            <a:off x="519112" y="1218580"/>
            <a:ext cx="5593181" cy="370751"/>
          </a:xfrm>
          <a:prstGeom prst="wedgeRectCallout">
            <a:avLst>
              <a:gd name="adj1" fmla="val 81799"/>
              <a:gd name="adj2" fmla="val -3131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Choose one of the Store’s supported languages to publish the app in. </a:t>
            </a:r>
            <a:endParaRPr lang="en-US" sz="1200" dirty="0" smtClean="0">
              <a:solidFill>
                <a:schemeClr val="bg1">
                  <a:lumMod val="50000"/>
                </a:schemeClr>
              </a:solidFill>
            </a:endParaRPr>
          </a:p>
        </p:txBody>
      </p:sp>
      <p:sp>
        <p:nvSpPr>
          <p:cNvPr id="8" name="Rectangular Callout 7"/>
          <p:cNvSpPr/>
          <p:nvPr/>
        </p:nvSpPr>
        <p:spPr bwMode="auto">
          <a:xfrm>
            <a:off x="519113" y="2655249"/>
            <a:ext cx="5593291" cy="629559"/>
          </a:xfrm>
          <a:prstGeom prst="wedgeRectCallout">
            <a:avLst>
              <a:gd name="adj1" fmla="val 84056"/>
              <a:gd name="adj2" fmla="val -7691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Short Description can be up to 100 characters, and should be localized per supported language</a:t>
            </a:r>
            <a:endParaRPr lang="en-US" sz="1400" dirty="0">
              <a:solidFill>
                <a:schemeClr val="bg1">
                  <a:lumMod val="50000"/>
                </a:schemeClr>
              </a:solidFill>
            </a:endParaRPr>
          </a:p>
        </p:txBody>
      </p:sp>
      <p:sp>
        <p:nvSpPr>
          <p:cNvPr id="9" name="Rectangular Callout 8"/>
          <p:cNvSpPr/>
          <p:nvPr/>
        </p:nvSpPr>
        <p:spPr bwMode="auto">
          <a:xfrm>
            <a:off x="519003" y="3427323"/>
            <a:ext cx="5593291" cy="505815"/>
          </a:xfrm>
          <a:prstGeom prst="wedgeRectCallout">
            <a:avLst>
              <a:gd name="adj1" fmla="val 86291"/>
              <a:gd name="adj2" fmla="val -76794"/>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Long description can be up to 4,000 characters, localized per supported language</a:t>
            </a:r>
            <a:endParaRPr lang="en-US" sz="1400" dirty="0">
              <a:solidFill>
                <a:schemeClr val="bg1">
                  <a:lumMod val="50000"/>
                </a:schemeClr>
              </a:solidFill>
            </a:endParaRPr>
          </a:p>
        </p:txBody>
      </p:sp>
      <p:sp>
        <p:nvSpPr>
          <p:cNvPr id="10" name="Rectangular Callout 9"/>
          <p:cNvSpPr/>
          <p:nvPr/>
        </p:nvSpPr>
        <p:spPr bwMode="auto">
          <a:xfrm>
            <a:off x="519003" y="4498681"/>
            <a:ext cx="5593291" cy="1102019"/>
          </a:xfrm>
          <a:prstGeom prst="wedgeRectCallout">
            <a:avLst>
              <a:gd name="adj1" fmla="val 81664"/>
              <a:gd name="adj2" fmla="val -1657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Load 1-5 screenshots of your app to display in Store</a:t>
            </a:r>
          </a:p>
          <a:p>
            <a:pPr marL="285750" indent="-285750">
              <a:buFontTx/>
              <a:buChar char="-"/>
            </a:pPr>
            <a:r>
              <a:rPr lang="en-US" sz="1200" dirty="0" smtClean="0">
                <a:solidFill>
                  <a:schemeClr val="bg1">
                    <a:lumMod val="50000"/>
                  </a:schemeClr>
                </a:solidFill>
              </a:rPr>
              <a:t>Make sure the shots exclude any personal or private data.</a:t>
            </a:r>
          </a:p>
          <a:p>
            <a:pPr marL="285750" indent="-285750">
              <a:buFontTx/>
              <a:buChar char="-"/>
            </a:pPr>
            <a:r>
              <a:rPr lang="en-US" sz="1200" dirty="0" smtClean="0">
                <a:solidFill>
                  <a:schemeClr val="bg1">
                    <a:lumMod val="50000"/>
                  </a:schemeClr>
                </a:solidFill>
              </a:rPr>
              <a:t>Must be exactly 512 x 384 pixels, and &lt; 300 KB</a:t>
            </a:r>
          </a:p>
          <a:p>
            <a:pPr marL="285750" indent="-285750">
              <a:buFontTx/>
              <a:buChar char="-"/>
            </a:pPr>
            <a:r>
              <a:rPr lang="en-US" sz="1200" dirty="0" smtClean="0">
                <a:solidFill>
                  <a:schemeClr val="bg1">
                    <a:lumMod val="50000"/>
                  </a:schemeClr>
                </a:solidFill>
              </a:rPr>
              <a:t>Must be a ‘live,’ unaltered shot of the app running in a licensed copy of Office</a:t>
            </a:r>
          </a:p>
          <a:p>
            <a:pPr marL="285750" indent="-285750">
              <a:buFontTx/>
              <a:buChar char="-"/>
            </a:pPr>
            <a:r>
              <a:rPr lang="en-US" sz="1200" dirty="0" smtClean="0">
                <a:solidFill>
                  <a:schemeClr val="bg1">
                    <a:lumMod val="50000"/>
                  </a:schemeClr>
                </a:solidFill>
              </a:rPr>
              <a:t>Scan images for viruses before uploading</a:t>
            </a:r>
            <a:endParaRPr lang="en-US" sz="1200" dirty="0">
              <a:solidFill>
                <a:schemeClr val="bg1">
                  <a:lumMod val="50000"/>
                </a:schemeClr>
              </a:solidFill>
            </a:endParaRPr>
          </a:p>
        </p:txBody>
      </p:sp>
      <p:sp>
        <p:nvSpPr>
          <p:cNvPr id="11" name="Rectangular Callout 10"/>
          <p:cNvSpPr/>
          <p:nvPr/>
        </p:nvSpPr>
        <p:spPr bwMode="auto">
          <a:xfrm>
            <a:off x="519002" y="5744661"/>
            <a:ext cx="5593291" cy="505815"/>
          </a:xfrm>
          <a:prstGeom prst="wedgeRectCallout">
            <a:avLst>
              <a:gd name="adj1" fmla="val 97701"/>
              <a:gd name="adj2" fmla="val 10963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Repeat the process for each supported language</a:t>
            </a:r>
            <a:endParaRPr lang="en-US" sz="1400" dirty="0">
              <a:solidFill>
                <a:schemeClr val="bg1">
                  <a:lumMod val="50000"/>
                </a:schemeClr>
              </a:solidFill>
            </a:endParaRPr>
          </a:p>
        </p:txBody>
      </p:sp>
    </p:spTree>
    <p:extLst>
      <p:ext uri="{BB962C8B-B14F-4D97-AF65-F5344CB8AC3E}">
        <p14:creationId xmlns:p14="http://schemas.microsoft.com/office/powerpoint/2010/main" val="3189534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72046" y="962526"/>
            <a:ext cx="7916779" cy="5895474"/>
          </a:xfrm>
          <a:prstGeom prst="rect">
            <a:avLst/>
          </a:prstGeom>
        </p:spPr>
      </p:pic>
      <p:sp>
        <p:nvSpPr>
          <p:cNvPr id="2" name="Title 1"/>
          <p:cNvSpPr>
            <a:spLocks noGrp="1"/>
          </p:cNvSpPr>
          <p:nvPr>
            <p:ph type="title"/>
          </p:nvPr>
        </p:nvSpPr>
        <p:spPr>
          <a:xfrm>
            <a:off x="520700" y="192585"/>
            <a:ext cx="5913585" cy="609813"/>
          </a:xfrm>
        </p:spPr>
        <p:txBody>
          <a:bodyPr/>
          <a:lstStyle/>
          <a:p>
            <a:r>
              <a:rPr lang="en-US" sz="4800" dirty="0" smtClean="0"/>
              <a:t>Blocked-country access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
        <p:nvSpPr>
          <p:cNvPr id="7" name="Rectangular Callout 6"/>
          <p:cNvSpPr/>
          <p:nvPr/>
        </p:nvSpPr>
        <p:spPr bwMode="auto">
          <a:xfrm>
            <a:off x="446863" y="3584822"/>
            <a:ext cx="4459705" cy="815728"/>
          </a:xfrm>
          <a:prstGeom prst="wedgeRectCallout">
            <a:avLst>
              <a:gd name="adj1" fmla="val 90580"/>
              <a:gd name="adj2" fmla="val 688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Regardless of supported languages, developers can choose to block their apps from appearing in specific markets. </a:t>
            </a:r>
            <a:r>
              <a:rPr lang="en-US" sz="1400" b="1" dirty="0" smtClean="0">
                <a:solidFill>
                  <a:schemeClr val="bg1">
                    <a:lumMod val="50000"/>
                  </a:schemeClr>
                </a:solidFill>
              </a:rPr>
              <a:t>China apps MUST block all other countries.</a:t>
            </a:r>
          </a:p>
        </p:txBody>
      </p:sp>
      <p:sp>
        <p:nvSpPr>
          <p:cNvPr id="13" name="Rectangular Callout 12"/>
          <p:cNvSpPr/>
          <p:nvPr/>
        </p:nvSpPr>
        <p:spPr bwMode="auto">
          <a:xfrm>
            <a:off x="446862" y="5711339"/>
            <a:ext cx="4459705" cy="608154"/>
          </a:xfrm>
          <a:prstGeom prst="wedgeRectCallout">
            <a:avLst>
              <a:gd name="adj1" fmla="val 115488"/>
              <a:gd name="adj2" fmla="val 1267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Now the developer can Save the app as a “Draft” and continue editing it later (or “Submit” if their Account is Active.)</a:t>
            </a:r>
            <a:endParaRPr lang="en-US" sz="1400" dirty="0">
              <a:solidFill>
                <a:schemeClr val="bg1">
                  <a:lumMod val="50000"/>
                </a:schemeClr>
              </a:solidFill>
            </a:endParaRPr>
          </a:p>
        </p:txBody>
      </p:sp>
    </p:spTree>
    <p:extLst>
      <p:ext uri="{BB962C8B-B14F-4D97-AF65-F5344CB8AC3E}">
        <p14:creationId xmlns:p14="http://schemas.microsoft.com/office/powerpoint/2010/main" val="34196748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62557" y="180473"/>
            <a:ext cx="7146758" cy="6689559"/>
          </a:xfrm>
          <a:prstGeom prst="rect">
            <a:avLst/>
          </a:prstGeom>
        </p:spPr>
      </p:pic>
      <p:sp>
        <p:nvSpPr>
          <p:cNvPr id="2" name="Title 1"/>
          <p:cNvSpPr>
            <a:spLocks noGrp="1"/>
          </p:cNvSpPr>
          <p:nvPr>
            <p:ph type="title"/>
          </p:nvPr>
        </p:nvSpPr>
        <p:spPr>
          <a:xfrm>
            <a:off x="519113" y="238125"/>
            <a:ext cx="5443538" cy="609813"/>
          </a:xfrm>
        </p:spPr>
        <p:txBody>
          <a:bodyPr/>
          <a:lstStyle/>
          <a:p>
            <a:r>
              <a:rPr lang="en-US" sz="4800" dirty="0" smtClean="0"/>
              <a:t>Pricing</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7" name="Rectangular Callout 6"/>
          <p:cNvSpPr/>
          <p:nvPr/>
        </p:nvSpPr>
        <p:spPr bwMode="auto">
          <a:xfrm>
            <a:off x="371742" y="1660358"/>
            <a:ext cx="4946216" cy="1454983"/>
          </a:xfrm>
          <a:prstGeom prst="wedgeRectCallout">
            <a:avLst>
              <a:gd name="adj1" fmla="val 99220"/>
              <a:gd name="adj2" fmla="val 4952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dirty="0" smtClean="0">
                <a:solidFill>
                  <a:schemeClr val="bg1">
                    <a:lumMod val="50000"/>
                  </a:schemeClr>
                </a:solidFill>
              </a:rPr>
              <a:t>Choose your Pricing model. </a:t>
            </a:r>
          </a:p>
          <a:p>
            <a:endParaRPr lang="en-US" sz="1400" dirty="0">
              <a:solidFill>
                <a:schemeClr val="bg1">
                  <a:lumMod val="50000"/>
                </a:schemeClr>
              </a:solidFill>
            </a:endParaRPr>
          </a:p>
          <a:p>
            <a:r>
              <a:rPr lang="en-US" sz="1400" b="1" dirty="0" smtClean="0">
                <a:solidFill>
                  <a:schemeClr val="bg1">
                    <a:lumMod val="50000"/>
                  </a:schemeClr>
                </a:solidFill>
              </a:rPr>
              <a:t>Note</a:t>
            </a:r>
            <a:r>
              <a:rPr lang="en-US" sz="1400" dirty="0" smtClean="0">
                <a:solidFill>
                  <a:schemeClr val="bg1">
                    <a:lumMod val="50000"/>
                  </a:schemeClr>
                </a:solidFill>
              </a:rPr>
              <a:t>: Even free apps can include advertising or in-app purchases.</a:t>
            </a:r>
          </a:p>
          <a:p>
            <a:r>
              <a:rPr lang="en-US" sz="1400" b="1" dirty="0" smtClean="0">
                <a:solidFill>
                  <a:schemeClr val="bg1">
                    <a:lumMod val="50000"/>
                  </a:schemeClr>
                </a:solidFill>
              </a:rPr>
              <a:t>Note</a:t>
            </a:r>
            <a:r>
              <a:rPr lang="en-US" sz="1400" dirty="0" smtClean="0">
                <a:solidFill>
                  <a:schemeClr val="bg1">
                    <a:lumMod val="50000"/>
                  </a:schemeClr>
                </a:solidFill>
              </a:rPr>
              <a:t>: you cannot change a paid app from one-time purchase to subscription, or vice-versa, after submittal</a:t>
            </a:r>
            <a:endParaRPr lang="en-US" sz="1200" dirty="0" smtClean="0">
              <a:solidFill>
                <a:schemeClr val="bg1">
                  <a:lumMod val="50000"/>
                </a:schemeClr>
              </a:solidFill>
            </a:endParaRPr>
          </a:p>
        </p:txBody>
      </p:sp>
      <p:sp>
        <p:nvSpPr>
          <p:cNvPr id="11" name="Rectangular Callout 10"/>
          <p:cNvSpPr/>
          <p:nvPr/>
        </p:nvSpPr>
        <p:spPr bwMode="auto">
          <a:xfrm>
            <a:off x="371742" y="4036993"/>
            <a:ext cx="5590908" cy="492478"/>
          </a:xfrm>
          <a:prstGeom prst="wedgeRectCallout">
            <a:avLst>
              <a:gd name="adj1" fmla="val 81040"/>
              <a:gd name="adj2" fmla="val -1505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You can cap the app’s </a:t>
            </a:r>
            <a:r>
              <a:rPr lang="en-US" sz="1400" u="sng" dirty="0" smtClean="0">
                <a:solidFill>
                  <a:schemeClr val="bg1">
                    <a:lumMod val="50000"/>
                  </a:schemeClr>
                </a:solidFill>
              </a:rPr>
              <a:t>max</a:t>
            </a:r>
            <a:r>
              <a:rPr lang="en-US" sz="1400" dirty="0" smtClean="0">
                <a:solidFill>
                  <a:schemeClr val="bg1">
                    <a:lumMod val="50000"/>
                  </a:schemeClr>
                </a:solidFill>
              </a:rPr>
              <a:t> price by setting a user limit (1 to 1,000), beyond which additional users are free.</a:t>
            </a:r>
            <a:endParaRPr lang="en-US" sz="1400" dirty="0">
              <a:solidFill>
                <a:schemeClr val="bg1">
                  <a:lumMod val="50000"/>
                </a:schemeClr>
              </a:solidFill>
            </a:endParaRPr>
          </a:p>
        </p:txBody>
      </p:sp>
      <p:sp>
        <p:nvSpPr>
          <p:cNvPr id="8" name="Rectangular Callout 7"/>
          <p:cNvSpPr/>
          <p:nvPr/>
        </p:nvSpPr>
        <p:spPr bwMode="auto">
          <a:xfrm>
            <a:off x="371741" y="3408051"/>
            <a:ext cx="5590909" cy="549440"/>
          </a:xfrm>
          <a:prstGeom prst="wedgeRectCallout">
            <a:avLst>
              <a:gd name="adj1" fmla="val 79917"/>
              <a:gd name="adj2" fmla="val 1805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Paid apps must charge at least $1.49 per user (to cover admin costs), but can charge more (in 50 cent to $50 increments, up to $999.)</a:t>
            </a:r>
            <a:endParaRPr lang="en-US" sz="1200" dirty="0" smtClean="0">
              <a:solidFill>
                <a:schemeClr val="bg1">
                  <a:lumMod val="50000"/>
                </a:schemeClr>
              </a:solidFill>
            </a:endParaRPr>
          </a:p>
        </p:txBody>
      </p:sp>
      <p:sp>
        <p:nvSpPr>
          <p:cNvPr id="9" name="Rectangular Callout 8"/>
          <p:cNvSpPr/>
          <p:nvPr/>
        </p:nvSpPr>
        <p:spPr bwMode="auto">
          <a:xfrm>
            <a:off x="371742" y="4615637"/>
            <a:ext cx="5590908" cy="505815"/>
          </a:xfrm>
          <a:prstGeom prst="wedgeRectCallout">
            <a:avLst>
              <a:gd name="adj1" fmla="val 79502"/>
              <a:gd name="adj2" fmla="val 4784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Regardless of the payment options you select, you can also offer a Trial version that expires after a while.</a:t>
            </a:r>
            <a:endParaRPr lang="en-US" sz="1400" dirty="0">
              <a:solidFill>
                <a:schemeClr val="bg1">
                  <a:lumMod val="50000"/>
                </a:schemeClr>
              </a:solidFill>
            </a:endParaRPr>
          </a:p>
        </p:txBody>
      </p:sp>
      <p:sp>
        <p:nvSpPr>
          <p:cNvPr id="10" name="Rectangular Callout 9"/>
          <p:cNvSpPr/>
          <p:nvPr/>
        </p:nvSpPr>
        <p:spPr bwMode="auto">
          <a:xfrm>
            <a:off x="371741" y="5224997"/>
            <a:ext cx="6510321" cy="905666"/>
          </a:xfrm>
          <a:prstGeom prst="wedgeRectCallout">
            <a:avLst>
              <a:gd name="adj1" fmla="val 63909"/>
              <a:gd name="adj2" fmla="val -1265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Set Trial duration (15-60 days), and the max # of users allowed in a Trial (1/5/20/unlimited). </a:t>
            </a:r>
            <a:r>
              <a:rPr lang="en-US" sz="1400" b="1" dirty="0" smtClean="0">
                <a:solidFill>
                  <a:schemeClr val="bg1">
                    <a:lumMod val="50000"/>
                  </a:schemeClr>
                </a:solidFill>
              </a:rPr>
              <a:t>The app code itself defines what happens when the Trial runs out </a:t>
            </a:r>
            <a:r>
              <a:rPr lang="en-US" sz="1400" dirty="0" smtClean="0">
                <a:solidFill>
                  <a:schemeClr val="bg1">
                    <a:lumMod val="50000"/>
                  </a:schemeClr>
                </a:solidFill>
              </a:rPr>
              <a:t>– e.g., it stops working, disables certain functionality, etc.</a:t>
            </a:r>
            <a:endParaRPr lang="en-US" sz="1400" dirty="0">
              <a:solidFill>
                <a:schemeClr val="bg1">
                  <a:lumMod val="50000"/>
                </a:schemeClr>
              </a:solidFill>
            </a:endParaRPr>
          </a:p>
        </p:txBody>
      </p:sp>
      <p:sp>
        <p:nvSpPr>
          <p:cNvPr id="12" name="Rectangular Callout 11"/>
          <p:cNvSpPr/>
          <p:nvPr/>
        </p:nvSpPr>
        <p:spPr bwMode="auto">
          <a:xfrm>
            <a:off x="1081386" y="6211976"/>
            <a:ext cx="5670288" cy="564711"/>
          </a:xfrm>
          <a:prstGeom prst="wedgeRectCallout">
            <a:avLst>
              <a:gd name="adj1" fmla="val 69643"/>
              <a:gd name="adj2" fmla="val 15434"/>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Save your app as a Draft, or (if your account is approved) Submit For Approval to publish in the Store.</a:t>
            </a:r>
            <a:endParaRPr lang="en-US" sz="1400" dirty="0">
              <a:solidFill>
                <a:schemeClr val="bg1">
                  <a:lumMod val="50000"/>
                </a:schemeClr>
              </a:solidFill>
            </a:endParaRPr>
          </a:p>
        </p:txBody>
      </p:sp>
    </p:spTree>
    <p:extLst>
      <p:ext uri="{BB962C8B-B14F-4D97-AF65-F5344CB8AC3E}">
        <p14:creationId xmlns:p14="http://schemas.microsoft.com/office/powerpoint/2010/main" val="3879133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8" grpId="0" animBg="1"/>
      <p:bldP spid="9" grpId="0" animBg="1"/>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77184" y="0"/>
            <a:ext cx="7411641" cy="6833937"/>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Saved App</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
        <p:nvSpPr>
          <p:cNvPr id="7" name="Rectangular Callout 6"/>
          <p:cNvSpPr/>
          <p:nvPr/>
        </p:nvSpPr>
        <p:spPr bwMode="auto">
          <a:xfrm>
            <a:off x="371742" y="2221532"/>
            <a:ext cx="4590815" cy="2627194"/>
          </a:xfrm>
          <a:prstGeom prst="wedgeRectCallout">
            <a:avLst>
              <a:gd name="adj1" fmla="val 91341"/>
              <a:gd name="adj2" fmla="val -1667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You can always come back and edit Drafts. All your saved apps show on the Manage page.</a:t>
            </a:r>
          </a:p>
          <a:p>
            <a:endParaRPr lang="en-US" sz="1400" dirty="0">
              <a:solidFill>
                <a:schemeClr val="bg1">
                  <a:lumMod val="50000"/>
                </a:schemeClr>
              </a:solidFill>
            </a:endParaRPr>
          </a:p>
          <a:p>
            <a:r>
              <a:rPr lang="en-US" sz="1400" dirty="0" smtClean="0">
                <a:solidFill>
                  <a:schemeClr val="bg1">
                    <a:lumMod val="50000"/>
                  </a:schemeClr>
                </a:solidFill>
              </a:rPr>
              <a:t>Once you are happy with a Draft (and your Account is approved), you can Submit the App for Store approval.</a:t>
            </a:r>
          </a:p>
          <a:p>
            <a:endParaRPr lang="en-US" sz="1400" dirty="0">
              <a:solidFill>
                <a:schemeClr val="bg1">
                  <a:lumMod val="50000"/>
                </a:schemeClr>
              </a:solidFill>
            </a:endParaRPr>
          </a:p>
          <a:p>
            <a:r>
              <a:rPr lang="en-US" sz="1400" dirty="0" smtClean="0">
                <a:solidFill>
                  <a:schemeClr val="bg1">
                    <a:lumMod val="50000"/>
                  </a:schemeClr>
                </a:solidFill>
              </a:rPr>
              <a:t>If there are problems with the submitted app, metadata or media files, the Store team will respond with comments. </a:t>
            </a:r>
            <a:r>
              <a:rPr lang="en-US" sz="1400" b="1" dirty="0" smtClean="0">
                <a:solidFill>
                  <a:schemeClr val="bg1">
                    <a:lumMod val="50000"/>
                  </a:schemeClr>
                </a:solidFill>
              </a:rPr>
              <a:t>Once all is approved, the app should publish to the Store within 24 hours to max of 3 days.</a:t>
            </a:r>
            <a:endParaRPr lang="en-US" sz="1200" b="1" dirty="0" smtClean="0">
              <a:solidFill>
                <a:schemeClr val="bg1">
                  <a:lumMod val="50000"/>
                </a:schemeClr>
              </a:solidFill>
            </a:endParaRPr>
          </a:p>
        </p:txBody>
      </p:sp>
    </p:spTree>
    <p:extLst>
      <p:ext uri="{BB962C8B-B14F-4D97-AF65-F5344CB8AC3E}">
        <p14:creationId xmlns:p14="http://schemas.microsoft.com/office/powerpoint/2010/main" val="20110646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3a: Unique Needs of SharePoint Provider-hosted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6386997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Creating Client IDs for SharePoint Apps</a:t>
            </a:r>
            <a:endParaRPr lang="en-US" sz="4800" dirty="0"/>
          </a:p>
        </p:txBody>
      </p:sp>
      <p:sp>
        <p:nvSpPr>
          <p:cNvPr id="3" name="Text Placeholder 2"/>
          <p:cNvSpPr>
            <a:spLocks noGrp="1"/>
          </p:cNvSpPr>
          <p:nvPr>
            <p:ph type="body" sz="quarter" idx="10"/>
          </p:nvPr>
        </p:nvSpPr>
        <p:spPr>
          <a:xfrm>
            <a:off x="420206" y="1350336"/>
            <a:ext cx="11562687" cy="4199860"/>
          </a:xfrm>
        </p:spPr>
        <p:txBody>
          <a:bodyPr/>
          <a:lstStyle/>
          <a:p>
            <a:pPr marL="0" indent="0">
              <a:buNone/>
            </a:pPr>
            <a:r>
              <a:rPr lang="en-US" sz="2000" b="1" dirty="0" smtClean="0"/>
              <a:t>Client IDs needed for Provider-hosted SharePoint Apps </a:t>
            </a:r>
            <a:r>
              <a:rPr lang="en-US" sz="1600" dirty="0" smtClean="0"/>
              <a:t>(for Server-to-Server authorization)</a:t>
            </a:r>
          </a:p>
          <a:p>
            <a:r>
              <a:rPr lang="en-US" sz="1600" dirty="0" smtClean="0"/>
              <a:t>IDs grant the remote components of such apps access to SP data w/o disclosing user credentials (OAuth tokens used instead)</a:t>
            </a:r>
          </a:p>
          <a:p>
            <a:r>
              <a:rPr lang="en-US" sz="1600" dirty="0" smtClean="0"/>
              <a:t>Done by registering the app with Azure Access Control Services (ACS). Secrets stored only in ACS, not SharePoint nor SD.</a:t>
            </a:r>
          </a:p>
          <a:p>
            <a:endParaRPr lang="en-US" sz="1600" dirty="0" smtClean="0"/>
          </a:p>
          <a:p>
            <a:pPr marL="0" indent="0">
              <a:buNone/>
            </a:pPr>
            <a:r>
              <a:rPr lang="en-US" sz="2000" b="1" dirty="0" smtClean="0"/>
              <a:t>Seller </a:t>
            </a:r>
            <a:r>
              <a:rPr lang="en-US" sz="2000" b="1" dirty="0"/>
              <a:t>Dashboard MUST be </a:t>
            </a:r>
            <a:r>
              <a:rPr lang="en-US" sz="2000" b="1" dirty="0" smtClean="0"/>
              <a:t>used </a:t>
            </a:r>
            <a:r>
              <a:rPr lang="en-US" sz="2000" b="1" dirty="0"/>
              <a:t>to </a:t>
            </a:r>
            <a:r>
              <a:rPr lang="en-US" sz="2000" b="1" dirty="0" smtClean="0"/>
              <a:t>create IDs &amp; Secrets for any such SP apps targeted </a:t>
            </a:r>
            <a:r>
              <a:rPr lang="en-US" sz="2000" b="1" dirty="0"/>
              <a:t>for the Store</a:t>
            </a:r>
          </a:p>
          <a:p>
            <a:r>
              <a:rPr lang="en-US" sz="1600" b="1" dirty="0" smtClean="0"/>
              <a:t>NOT Visual Studio</a:t>
            </a:r>
            <a:r>
              <a:rPr lang="en-US" sz="1600" dirty="0" smtClean="0"/>
              <a:t>: Office </a:t>
            </a:r>
            <a:r>
              <a:rPr lang="en-US" sz="1600" dirty="0"/>
              <a:t>Developer Tools wizard </a:t>
            </a:r>
            <a:r>
              <a:rPr lang="en-US" sz="1600" dirty="0" smtClean="0"/>
              <a:t>creates only a </a:t>
            </a:r>
            <a:r>
              <a:rPr lang="en-US" sz="1600" i="1" dirty="0" smtClean="0"/>
              <a:t>temporary</a:t>
            </a:r>
            <a:r>
              <a:rPr lang="en-US" sz="1600" dirty="0" smtClean="0"/>
              <a:t> app ID during </a:t>
            </a:r>
            <a:r>
              <a:rPr lang="en-US" sz="1600" dirty="0" err="1" smtClean="0"/>
              <a:t>dev</a:t>
            </a:r>
            <a:r>
              <a:rPr lang="en-US" sz="1600" dirty="0" smtClean="0"/>
              <a:t>, for registry w/ ACS</a:t>
            </a:r>
          </a:p>
          <a:p>
            <a:r>
              <a:rPr lang="en-US" sz="1600" b="1" dirty="0" smtClean="0"/>
              <a:t>NOT SharePoint</a:t>
            </a:r>
            <a:r>
              <a:rPr lang="en-US" sz="1600" dirty="0" smtClean="0"/>
              <a:t>: The </a:t>
            </a:r>
            <a:r>
              <a:rPr lang="en-US" sz="1600" u="sng" dirty="0" smtClean="0"/>
              <a:t>AppRegNew.aspx</a:t>
            </a:r>
            <a:r>
              <a:rPr lang="en-US" sz="1600" dirty="0" smtClean="0"/>
              <a:t> page in a Site or Farm can only register side-loaded Apps</a:t>
            </a:r>
          </a:p>
          <a:p>
            <a:r>
              <a:rPr lang="en-US" sz="1600" dirty="0" smtClean="0"/>
              <a:t>The Client IDs &amp; Secrets created within SD replace the </a:t>
            </a:r>
            <a:r>
              <a:rPr lang="en-US" sz="1600" i="1" dirty="0" smtClean="0"/>
              <a:t>temporary</a:t>
            </a:r>
            <a:r>
              <a:rPr lang="en-US" sz="1600" dirty="0" smtClean="0"/>
              <a:t> values in the </a:t>
            </a:r>
            <a:r>
              <a:rPr lang="en-US" sz="1600" dirty="0" err="1" smtClean="0"/>
              <a:t>web.config</a:t>
            </a:r>
            <a:r>
              <a:rPr lang="en-US" sz="1600" dirty="0" smtClean="0"/>
              <a:t> and Manifest files file of your VS project, </a:t>
            </a:r>
          </a:p>
          <a:p>
            <a:endParaRPr lang="en-US" sz="1600" dirty="0" smtClean="0"/>
          </a:p>
          <a:p>
            <a:pPr marL="0" indent="0">
              <a:buNone/>
            </a:pPr>
            <a:r>
              <a:rPr lang="en-US" sz="2000" b="1" dirty="0" smtClean="0"/>
              <a:t>Even SP apps NOT meant for the Store may benefit by registering via Seller Dashboard</a:t>
            </a:r>
          </a:p>
          <a:p>
            <a:r>
              <a:rPr lang="en-US" sz="1600" dirty="0" smtClean="0"/>
              <a:t>Seller Dash will support multi-tenant, multi-site and multi-farm deployment, without requiring each Site Admin to register the app individually</a:t>
            </a:r>
            <a:endParaRPr lang="en-US" sz="1600" dirty="0"/>
          </a:p>
          <a:p>
            <a:r>
              <a:rPr lang="en-US" sz="1600" dirty="0" smtClean="0"/>
              <a:t>The Seller Dash Secrets policy is more flexible and user friendly: allows for longer Secrets duration and UI-based refresh of expiring Secrets</a:t>
            </a:r>
          </a:p>
          <a:p>
            <a:endParaRPr lang="en-US" sz="1600" dirty="0"/>
          </a:p>
          <a:p>
            <a:pPr marL="0" indent="0">
              <a:buNone/>
            </a:pPr>
            <a:r>
              <a:rPr lang="en-US" sz="2000" b="1" dirty="0" smtClean="0"/>
              <a:t>IDs &amp; Secrets can be created anytime and associated w/ the appropriate SP app later, before Store submission</a:t>
            </a:r>
            <a:endParaRPr lang="en-US" sz="1600" dirty="0"/>
          </a:p>
          <a:p>
            <a:endParaRPr lang="en-US" sz="1600" dirty="0" smtClean="0"/>
          </a:p>
          <a:p>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2014942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741041" y="1327325"/>
            <a:ext cx="5447783" cy="4776346"/>
          </a:xfrm>
          <a:prstGeom prst="rect">
            <a:avLst/>
          </a:prstGeom>
          <a:ln w="12700">
            <a:solidFill>
              <a:schemeClr val="bg1">
                <a:lumMod val="50000"/>
              </a:schemeClr>
            </a:solidFill>
          </a:ln>
        </p:spPr>
      </p:pic>
      <p:sp>
        <p:nvSpPr>
          <p:cNvPr id="2" name="Title 1"/>
          <p:cNvSpPr>
            <a:spLocks noGrp="1"/>
          </p:cNvSpPr>
          <p:nvPr>
            <p:ph type="title"/>
          </p:nvPr>
        </p:nvSpPr>
        <p:spPr/>
        <p:txBody>
          <a:bodyPr/>
          <a:lstStyle/>
          <a:p>
            <a:r>
              <a:rPr lang="en-US" sz="4800" dirty="0" smtClean="0"/>
              <a:t>Creating Client IDs </a:t>
            </a:r>
            <a:r>
              <a:rPr lang="en-US" sz="3600" dirty="0" smtClean="0"/>
              <a:t>(via the “Apps&gt;client ids” tab)</a:t>
            </a:r>
            <a:endParaRPr lang="en-US" sz="3600" dirty="0"/>
          </a:p>
        </p:txBody>
      </p:sp>
      <p:sp>
        <p:nvSpPr>
          <p:cNvPr id="3" name="Text Placeholder 2"/>
          <p:cNvSpPr>
            <a:spLocks noGrp="1"/>
          </p:cNvSpPr>
          <p:nvPr>
            <p:ph type="body" sz="quarter" idx="10"/>
          </p:nvPr>
        </p:nvSpPr>
        <p:spPr>
          <a:xfrm>
            <a:off x="327724" y="1327325"/>
            <a:ext cx="6260255" cy="561244"/>
          </a:xfrm>
        </p:spPr>
        <p:txBody>
          <a:bodyPr/>
          <a:lstStyle/>
          <a:p>
            <a:pPr marL="0" indent="0">
              <a:buNone/>
            </a:pPr>
            <a:r>
              <a:rPr lang="en-US" sz="1800" dirty="0" smtClean="0"/>
              <a:t>Each app has a unique Client ID; IDs can have multiple associated Secrets, but having more than a few is not recommended</a:t>
            </a:r>
          </a:p>
          <a:p>
            <a:endParaRPr lang="en-US" sz="1800" dirty="0" smtClean="0"/>
          </a:p>
          <a:p>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
        <p:nvSpPr>
          <p:cNvPr id="6" name="Rectangular Callout 5"/>
          <p:cNvSpPr/>
          <p:nvPr/>
        </p:nvSpPr>
        <p:spPr bwMode="auto">
          <a:xfrm>
            <a:off x="661260" y="1978981"/>
            <a:ext cx="5697010" cy="495313"/>
          </a:xfrm>
          <a:prstGeom prst="wedgeRectCallout">
            <a:avLst>
              <a:gd name="adj1" fmla="val 94222"/>
              <a:gd name="adj2" fmla="val 19653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Choose a name to help you recognize which app will use this Client ID, such as “Excel Tips &amp; Tricks” </a:t>
            </a:r>
            <a:endParaRPr lang="en-US" sz="1600" dirty="0">
              <a:solidFill>
                <a:schemeClr val="bg1">
                  <a:lumMod val="50000"/>
                </a:schemeClr>
              </a:solidFill>
            </a:endParaRPr>
          </a:p>
        </p:txBody>
      </p:sp>
      <p:sp>
        <p:nvSpPr>
          <p:cNvPr id="7" name="Rectangular Callout 6"/>
          <p:cNvSpPr/>
          <p:nvPr/>
        </p:nvSpPr>
        <p:spPr bwMode="auto">
          <a:xfrm>
            <a:off x="661259" y="2639675"/>
            <a:ext cx="4346675" cy="829821"/>
          </a:xfrm>
          <a:prstGeom prst="wedgeRectCallout">
            <a:avLst>
              <a:gd name="adj1" fmla="val 135702"/>
              <a:gd name="adj2" fmla="val 8220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Provide the </a:t>
            </a:r>
            <a:r>
              <a:rPr lang="en-US" sz="1400" dirty="0" smtClean="0">
                <a:solidFill>
                  <a:schemeClr val="bg1">
                    <a:lumMod val="50000"/>
                  </a:schemeClr>
                </a:solidFill>
              </a:rPr>
              <a:t>domain where your SP app </a:t>
            </a:r>
            <a:r>
              <a:rPr lang="en-US" sz="1400" dirty="0">
                <a:solidFill>
                  <a:schemeClr val="bg1">
                    <a:lumMod val="50000"/>
                  </a:schemeClr>
                </a:solidFill>
              </a:rPr>
              <a:t>will </a:t>
            </a:r>
            <a:r>
              <a:rPr lang="en-US" sz="1400" dirty="0" smtClean="0">
                <a:solidFill>
                  <a:schemeClr val="bg1">
                    <a:lumMod val="50000"/>
                  </a:schemeClr>
                </a:solidFill>
              </a:rPr>
              <a:t>run.  Must be </a:t>
            </a:r>
            <a:r>
              <a:rPr lang="en-US" sz="1400" dirty="0">
                <a:solidFill>
                  <a:schemeClr val="bg1">
                    <a:lumMod val="50000"/>
                  </a:schemeClr>
                </a:solidFill>
              </a:rPr>
              <a:t>a valid domain name that you own; </a:t>
            </a:r>
            <a:r>
              <a:rPr lang="en-US" sz="1400" dirty="0" smtClean="0">
                <a:solidFill>
                  <a:schemeClr val="bg1">
                    <a:lumMod val="50000"/>
                  </a:schemeClr>
                </a:solidFill>
              </a:rPr>
              <a:t>don’t include http(s):// nor use an international </a:t>
            </a:r>
            <a:r>
              <a:rPr lang="en-US" sz="1400" dirty="0">
                <a:solidFill>
                  <a:schemeClr val="bg1">
                    <a:lumMod val="50000"/>
                  </a:schemeClr>
                </a:solidFill>
              </a:rPr>
              <a:t>domain name (IDN</a:t>
            </a:r>
            <a:r>
              <a:rPr lang="en-US" sz="1400" dirty="0" smtClean="0">
                <a:solidFill>
                  <a:schemeClr val="bg1">
                    <a:lumMod val="50000"/>
                  </a:schemeClr>
                </a:solidFill>
              </a:rPr>
              <a:t>).</a:t>
            </a:r>
            <a:endParaRPr lang="en-US" sz="1600" dirty="0">
              <a:solidFill>
                <a:schemeClr val="bg1">
                  <a:lumMod val="50000"/>
                </a:schemeClr>
              </a:solidFill>
            </a:endParaRPr>
          </a:p>
        </p:txBody>
      </p:sp>
      <p:sp>
        <p:nvSpPr>
          <p:cNvPr id="8" name="Rectangular Callout 7"/>
          <p:cNvSpPr/>
          <p:nvPr/>
        </p:nvSpPr>
        <p:spPr bwMode="auto">
          <a:xfrm>
            <a:off x="661260" y="3544992"/>
            <a:ext cx="5697010" cy="575556"/>
          </a:xfrm>
          <a:prstGeom prst="wedgeRectCallout">
            <a:avLst>
              <a:gd name="adj1" fmla="val 93085"/>
              <a:gd name="adj2" fmla="val 6278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Provide the redirect URL to send users to after they agree to your app's access requirements in the consent dialog box. </a:t>
            </a:r>
            <a:r>
              <a:rPr lang="en-US" sz="1400" dirty="0" smtClean="0">
                <a:solidFill>
                  <a:schemeClr val="bg1">
                    <a:lumMod val="50000"/>
                  </a:schemeClr>
                </a:solidFill>
              </a:rPr>
              <a:t>Must </a:t>
            </a:r>
            <a:r>
              <a:rPr lang="en-US" sz="1400" dirty="0">
                <a:solidFill>
                  <a:schemeClr val="bg1">
                    <a:lumMod val="50000"/>
                  </a:schemeClr>
                </a:solidFill>
              </a:rPr>
              <a:t>start with https</a:t>
            </a:r>
            <a:r>
              <a:rPr lang="en-US" sz="1400" dirty="0" smtClean="0">
                <a:solidFill>
                  <a:schemeClr val="bg1">
                    <a:lumMod val="50000"/>
                  </a:schemeClr>
                </a:solidFill>
              </a:rPr>
              <a:t>://.</a:t>
            </a:r>
            <a:endParaRPr lang="en-US" sz="1400" dirty="0">
              <a:solidFill>
                <a:schemeClr val="bg1">
                  <a:lumMod val="50000"/>
                </a:schemeClr>
              </a:solidFill>
            </a:endParaRPr>
          </a:p>
        </p:txBody>
      </p:sp>
      <p:sp>
        <p:nvSpPr>
          <p:cNvPr id="9" name="Rectangular Callout 8"/>
          <p:cNvSpPr/>
          <p:nvPr/>
        </p:nvSpPr>
        <p:spPr bwMode="auto">
          <a:xfrm>
            <a:off x="661260" y="4203301"/>
            <a:ext cx="5697010" cy="1176918"/>
          </a:xfrm>
          <a:prstGeom prst="wedgeRectCallout">
            <a:avLst>
              <a:gd name="adj1" fmla="val 92338"/>
              <a:gd name="adj2" fmla="val 73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Choose how long your client secret will be valid. </a:t>
            </a:r>
            <a:r>
              <a:rPr lang="en-US" sz="1400" dirty="0" smtClean="0">
                <a:solidFill>
                  <a:schemeClr val="bg1">
                    <a:lumMod val="50000"/>
                  </a:schemeClr>
                </a:solidFill>
              </a:rPr>
              <a:t>Options are 1-3 yrs.; 1 year recommended, but longer has no </a:t>
            </a:r>
            <a:r>
              <a:rPr lang="en-US" sz="1400" dirty="0">
                <a:solidFill>
                  <a:schemeClr val="bg1">
                    <a:lumMod val="50000"/>
                  </a:schemeClr>
                </a:solidFill>
              </a:rPr>
              <a:t>security </a:t>
            </a:r>
            <a:r>
              <a:rPr lang="en-US" sz="1400" dirty="0" smtClean="0">
                <a:solidFill>
                  <a:schemeClr val="bg1">
                    <a:lumMod val="50000"/>
                  </a:schemeClr>
                </a:solidFill>
              </a:rPr>
              <a:t>impact. </a:t>
            </a:r>
            <a:r>
              <a:rPr lang="en-US" sz="1400" dirty="0" smtClean="0">
                <a:solidFill>
                  <a:srgbClr val="FF0000"/>
                </a:solidFill>
              </a:rPr>
              <a:t>Near expiration, you </a:t>
            </a:r>
            <a:r>
              <a:rPr lang="en-US" sz="1400" dirty="0">
                <a:solidFill>
                  <a:srgbClr val="FF0000"/>
                </a:solidFill>
              </a:rPr>
              <a:t>will need to update your </a:t>
            </a:r>
            <a:r>
              <a:rPr lang="en-US" sz="1400" dirty="0" smtClean="0">
                <a:solidFill>
                  <a:srgbClr val="FF0000"/>
                </a:solidFill>
              </a:rPr>
              <a:t>Secret to keep the app working.</a:t>
            </a:r>
          </a:p>
          <a:p>
            <a:endParaRPr lang="en-US" sz="1400" dirty="0">
              <a:solidFill>
                <a:srgbClr val="FF0000"/>
              </a:solidFill>
            </a:endParaRPr>
          </a:p>
          <a:p>
            <a:r>
              <a:rPr lang="en-US" sz="1400" dirty="0" smtClean="0">
                <a:solidFill>
                  <a:schemeClr val="bg1">
                    <a:lumMod val="50000"/>
                  </a:schemeClr>
                </a:solidFill>
              </a:rPr>
              <a:t>Note: Client Secrets created directly in SP last only one year, by default.</a:t>
            </a:r>
            <a:endParaRPr lang="en-US" sz="1400" dirty="0">
              <a:solidFill>
                <a:schemeClr val="bg1">
                  <a:lumMod val="50000"/>
                </a:schemeClr>
              </a:solidFill>
            </a:endParaRPr>
          </a:p>
        </p:txBody>
      </p:sp>
      <p:sp>
        <p:nvSpPr>
          <p:cNvPr id="10" name="Rectangular Callout 9"/>
          <p:cNvSpPr/>
          <p:nvPr/>
        </p:nvSpPr>
        <p:spPr bwMode="auto">
          <a:xfrm>
            <a:off x="661260" y="5951027"/>
            <a:ext cx="5697010" cy="358118"/>
          </a:xfrm>
          <a:prstGeom prst="wedgeRectCallout">
            <a:avLst>
              <a:gd name="adj1" fmla="val 95901"/>
              <a:gd name="adj2" fmla="val -4174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Click “Generate Client ID”</a:t>
            </a:r>
            <a:endParaRPr lang="en-US" sz="1600" dirty="0">
              <a:solidFill>
                <a:schemeClr val="bg1">
                  <a:lumMod val="50000"/>
                </a:schemeClr>
              </a:solidFill>
            </a:endParaRPr>
          </a:p>
        </p:txBody>
      </p:sp>
      <p:sp>
        <p:nvSpPr>
          <p:cNvPr id="11" name="Rectangular Callout 10"/>
          <p:cNvSpPr/>
          <p:nvPr/>
        </p:nvSpPr>
        <p:spPr bwMode="auto">
          <a:xfrm>
            <a:off x="661260" y="5510985"/>
            <a:ext cx="5697010" cy="364547"/>
          </a:xfrm>
          <a:prstGeom prst="wedgeRectCallout">
            <a:avLst>
              <a:gd name="adj1" fmla="val 92542"/>
              <a:gd name="adj2" fmla="val -6413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Apps submitted to China require separate Client IDs and Secrets</a:t>
            </a:r>
            <a:endParaRPr lang="en-US" sz="1600" dirty="0">
              <a:solidFill>
                <a:schemeClr val="bg1">
                  <a:lumMod val="50000"/>
                </a:schemeClr>
              </a:solidFill>
            </a:endParaRPr>
          </a:p>
        </p:txBody>
      </p:sp>
    </p:spTree>
    <p:extLst>
      <p:ext uri="{BB962C8B-B14F-4D97-AF65-F5344CB8AC3E}">
        <p14:creationId xmlns:p14="http://schemas.microsoft.com/office/powerpoint/2010/main" val="10191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The critical finishing steps</a:t>
            </a:r>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5145" y="2873639"/>
            <a:ext cx="4986670" cy="3908471"/>
          </a:xfrm>
          <a:prstGeom prst="rect">
            <a:avLst/>
          </a:prstGeom>
          <a:ln w="12700">
            <a:solidFill>
              <a:schemeClr val="bg1">
                <a:lumMod val="50000"/>
              </a:schemeClr>
            </a:solidFill>
          </a:ln>
        </p:spPr>
      </p:pic>
      <p:sp>
        <p:nvSpPr>
          <p:cNvPr id="7" name="Rectangle 6"/>
          <p:cNvSpPr/>
          <p:nvPr/>
        </p:nvSpPr>
        <p:spPr bwMode="auto">
          <a:xfrm>
            <a:off x="1834098" y="4899545"/>
            <a:ext cx="2973003" cy="1500011"/>
          </a:xfrm>
          <a:prstGeom prst="rect">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0"/>
          </p:nvPr>
        </p:nvSpPr>
        <p:spPr>
          <a:xfrm>
            <a:off x="335145" y="1024268"/>
            <a:ext cx="11853680" cy="1686274"/>
          </a:xfrm>
        </p:spPr>
        <p:txBody>
          <a:bodyPr/>
          <a:lstStyle/>
          <a:p>
            <a:pPr marL="342900" indent="-342900">
              <a:buFont typeface="+mj-lt"/>
              <a:buAutoNum type="arabicPeriod"/>
            </a:pPr>
            <a:r>
              <a:rPr lang="en-US" sz="1800" dirty="0" smtClean="0">
                <a:solidFill>
                  <a:srgbClr val="C00000"/>
                </a:solidFill>
              </a:rPr>
              <a:t>Carefully save the Client Secret </a:t>
            </a:r>
            <a:r>
              <a:rPr lang="en-US" sz="1800" dirty="0" smtClean="0"/>
              <a:t>in a safe place you control; Click “DONE.” </a:t>
            </a:r>
            <a:r>
              <a:rPr lang="en-US" sz="1600" i="1" dirty="0" smtClean="0"/>
              <a:t>(Below left</a:t>
            </a:r>
            <a:r>
              <a:rPr lang="en-US" sz="1800" dirty="0" smtClean="0"/>
              <a:t>)</a:t>
            </a:r>
          </a:p>
          <a:p>
            <a:pPr marL="342900" indent="-342900">
              <a:buFont typeface="+mj-lt"/>
              <a:buAutoNum type="arabicPeriod"/>
            </a:pPr>
            <a:r>
              <a:rPr lang="en-US" sz="1800" dirty="0" smtClean="0"/>
              <a:t>You can track </a:t>
            </a:r>
            <a:r>
              <a:rPr lang="en-US" sz="1800" i="1" dirty="0" smtClean="0"/>
              <a:t>most</a:t>
            </a:r>
            <a:r>
              <a:rPr lang="en-US" sz="1800" dirty="0" smtClean="0"/>
              <a:t> Client ID details in SD </a:t>
            </a:r>
            <a:r>
              <a:rPr lang="en-US" sz="1800" i="1" dirty="0" smtClean="0"/>
              <a:t>(Below right) -- </a:t>
            </a:r>
            <a:r>
              <a:rPr lang="en-US" sz="1800" dirty="0">
                <a:solidFill>
                  <a:srgbClr val="C00000"/>
                </a:solidFill>
              </a:rPr>
              <a:t>but NOT the </a:t>
            </a:r>
            <a:r>
              <a:rPr lang="en-US" sz="1800" dirty="0" smtClean="0">
                <a:solidFill>
                  <a:srgbClr val="C00000"/>
                </a:solidFill>
              </a:rPr>
              <a:t>Secrets; </a:t>
            </a:r>
            <a:r>
              <a:rPr lang="en-US" sz="1800" dirty="0">
                <a:solidFill>
                  <a:srgbClr val="C00000"/>
                </a:solidFill>
              </a:rPr>
              <a:t>they are hidden in </a:t>
            </a:r>
            <a:r>
              <a:rPr lang="en-US" sz="1800" dirty="0" smtClean="0">
                <a:solidFill>
                  <a:srgbClr val="C00000"/>
                </a:solidFill>
              </a:rPr>
              <a:t>Azure ACS</a:t>
            </a:r>
            <a:r>
              <a:rPr lang="en-US" sz="1800" dirty="0">
                <a:solidFill>
                  <a:srgbClr val="C00000"/>
                </a:solidFill>
              </a:rPr>
              <a:t>!</a:t>
            </a:r>
          </a:p>
          <a:p>
            <a:pPr marL="342900" indent="-342900">
              <a:buFont typeface="+mj-lt"/>
              <a:buAutoNum type="arabicPeriod"/>
            </a:pPr>
            <a:r>
              <a:rPr lang="en-US" sz="1800" b="1" dirty="0" smtClean="0"/>
              <a:t>Add the Client ID and Secret to your app code </a:t>
            </a:r>
            <a:r>
              <a:rPr lang="en-US" sz="1800" dirty="0" smtClean="0"/>
              <a:t>at any point before fully testing the app </a:t>
            </a:r>
          </a:p>
          <a:p>
            <a:pPr marL="342900" indent="-342900">
              <a:buFont typeface="+mj-lt"/>
              <a:buAutoNum type="arabicPeriod"/>
            </a:pPr>
            <a:r>
              <a:rPr lang="en-US" sz="1800" b="1" dirty="0" smtClean="0"/>
              <a:t>Associate the same ID/Secret to the SP app in Seller Dash </a:t>
            </a:r>
            <a:r>
              <a:rPr lang="en-US" sz="1800" dirty="0" smtClean="0"/>
              <a:t>by editing or adding the relevant app</a:t>
            </a:r>
          </a:p>
          <a:p>
            <a:pPr marL="576262" lvl="1" indent="-342900"/>
            <a:r>
              <a:rPr lang="en-US" sz="1400" dirty="0" smtClean="0"/>
              <a:t> Checkmark the “</a:t>
            </a:r>
            <a:r>
              <a:rPr lang="en-US" sz="1400" b="1" dirty="0"/>
              <a:t>My app is a service and requires server to server </a:t>
            </a:r>
            <a:r>
              <a:rPr lang="en-US" sz="1400" b="1" dirty="0" smtClean="0"/>
              <a:t>authorization</a:t>
            </a:r>
            <a:r>
              <a:rPr lang="en-US" sz="1400" dirty="0" smtClean="0"/>
              <a:t>” box and then select the Client ID’s Friendly Name.</a:t>
            </a:r>
          </a:p>
          <a:p>
            <a:pPr marL="342900" indent="-342900">
              <a:buFont typeface="+mj-lt"/>
              <a:buAutoNum type="arabicPeriod"/>
            </a:pPr>
            <a:r>
              <a:rPr lang="en-US" sz="1800" dirty="0" smtClean="0">
                <a:solidFill>
                  <a:schemeClr val="tx2"/>
                </a:solidFill>
              </a:rPr>
              <a:t>For soon-to-expire or compromised Secrets</a:t>
            </a:r>
            <a:r>
              <a:rPr lang="en-US" sz="1800" dirty="0" smtClean="0"/>
              <a:t>: Create a new Secret in SD, Delete the old and associate the replacement with the app</a:t>
            </a:r>
          </a:p>
          <a:p>
            <a:endParaRPr lang="en-US" sz="3000" dirty="0" smtClean="0"/>
          </a:p>
          <a:p>
            <a:pPr marL="0" indent="0">
              <a:buNone/>
            </a:pPr>
            <a:endParaRPr lang="en-US" sz="1800" dirty="0" smtClean="0"/>
          </a:p>
          <a:p>
            <a:endParaRPr lang="en-US" sz="1800" dirty="0" smtClean="0"/>
          </a:p>
          <a:p>
            <a:endParaRPr lang="en-US" sz="1800" dirty="0" smtClean="0"/>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67742" y="2873639"/>
            <a:ext cx="4521965" cy="3929575"/>
          </a:xfrm>
          <a:prstGeom prst="rect">
            <a:avLst/>
          </a:prstGeom>
          <a:ln w="12700">
            <a:solidFill>
              <a:schemeClr val="bg1">
                <a:lumMod val="50000"/>
              </a:schemeClr>
            </a:solidFill>
          </a:ln>
        </p:spPr>
      </p:pic>
    </p:spTree>
    <p:extLst>
      <p:ext uri="{BB962C8B-B14F-4D97-AF65-F5344CB8AC3E}">
        <p14:creationId xmlns:p14="http://schemas.microsoft.com/office/powerpoint/2010/main" val="1561810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4: Managing Your Apps’ Performance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67926919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Unpublish and Delete an App in SD</a:t>
            </a:r>
            <a:endParaRPr lang="en-US" dirty="0"/>
          </a:p>
        </p:txBody>
      </p:sp>
      <p:sp>
        <p:nvSpPr>
          <p:cNvPr id="3" name="Text Placeholder 2"/>
          <p:cNvSpPr>
            <a:spLocks noGrp="1"/>
          </p:cNvSpPr>
          <p:nvPr>
            <p:ph type="body" sz="quarter" idx="10"/>
          </p:nvPr>
        </p:nvSpPr>
        <p:spPr>
          <a:xfrm>
            <a:off x="519111" y="1560815"/>
            <a:ext cx="11149013" cy="2548848"/>
          </a:xfrm>
        </p:spPr>
        <p:txBody>
          <a:bodyPr/>
          <a:lstStyle/>
          <a:p>
            <a:r>
              <a:rPr lang="en-US" sz="2800" dirty="0" smtClean="0"/>
              <a:t>Unpublish Apps from the Store via the “Apps&gt;Manage” tab, when:</a:t>
            </a:r>
          </a:p>
          <a:p>
            <a:pPr lvl="1"/>
            <a:r>
              <a:rPr lang="en-US" sz="1600" dirty="0" smtClean="0"/>
              <a:t>You want to replace your app with a new Store version and discontinue the old</a:t>
            </a:r>
          </a:p>
          <a:p>
            <a:pPr lvl="1"/>
            <a:r>
              <a:rPr lang="en-US" sz="1600" dirty="0" smtClean="0"/>
              <a:t>You have an issue with the app as it’s behaving in the Store</a:t>
            </a:r>
          </a:p>
          <a:p>
            <a:pPr lvl="1"/>
            <a:endParaRPr lang="en-US" sz="1600" dirty="0" smtClean="0"/>
          </a:p>
          <a:p>
            <a:r>
              <a:rPr lang="en-US" sz="2400" dirty="0" smtClean="0"/>
              <a:t>Completely Delete Apps from SD that are no longer relevant, via “Apps&gt;Manage” tab</a:t>
            </a:r>
          </a:p>
          <a:p>
            <a:pPr lvl="1"/>
            <a:r>
              <a:rPr lang="en-US" sz="1600" dirty="0" smtClean="0"/>
              <a:t>To be deleted, Apps must be in Unpublished or in Draft State</a:t>
            </a:r>
          </a:p>
          <a:p>
            <a:pPr lvl="1"/>
            <a:r>
              <a:rPr lang="en-US" sz="1600" dirty="0" smtClean="0"/>
              <a:t>Published Apps, or those Pending Approval for the Store, cannot be Deleted</a:t>
            </a:r>
          </a:p>
          <a:p>
            <a:pPr lvl="1"/>
            <a:r>
              <a:rPr lang="en-US" sz="1600" dirty="0" smtClean="0"/>
              <a:t>Deleting an App also removes any associated Client ID</a:t>
            </a:r>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5" name="Picture 4"/>
          <p:cNvPicPr>
            <a:picLocks noChangeAspect="1"/>
          </p:cNvPicPr>
          <p:nvPr/>
        </p:nvPicPr>
        <p:blipFill rotWithShape="1">
          <a:blip r:embed="rId2"/>
          <a:srcRect t="22076" b="46655"/>
          <a:stretch/>
        </p:blipFill>
        <p:spPr>
          <a:xfrm>
            <a:off x="2097256" y="4093630"/>
            <a:ext cx="7992721" cy="2305927"/>
          </a:xfrm>
          <a:prstGeom prst="rect">
            <a:avLst/>
          </a:prstGeom>
        </p:spPr>
      </p:pic>
      <p:sp>
        <p:nvSpPr>
          <p:cNvPr id="6" name="Rectangle 5"/>
          <p:cNvSpPr/>
          <p:nvPr/>
        </p:nvSpPr>
        <p:spPr bwMode="auto">
          <a:xfrm>
            <a:off x="5610730" y="5599415"/>
            <a:ext cx="1068512" cy="380145"/>
          </a:xfrm>
          <a:prstGeom prst="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610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797938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8893"/>
          <a:stretch/>
        </p:blipFill>
        <p:spPr>
          <a:xfrm>
            <a:off x="1837714" y="2530195"/>
            <a:ext cx="4266667" cy="4242971"/>
          </a:xfrm>
          <a:prstGeom prst="rect">
            <a:avLst/>
          </a:prstGeom>
          <a:ln w="15875">
            <a:solidFill>
              <a:schemeClr val="bg1">
                <a:lumMod val="85000"/>
              </a:schemeClr>
            </a:solidFill>
          </a:ln>
        </p:spPr>
      </p:pic>
      <p:sp>
        <p:nvSpPr>
          <p:cNvPr id="2" name="Title 1"/>
          <p:cNvSpPr>
            <a:spLocks noGrp="1"/>
          </p:cNvSpPr>
          <p:nvPr>
            <p:ph type="title"/>
          </p:nvPr>
        </p:nvSpPr>
        <p:spPr/>
        <p:txBody>
          <a:bodyPr/>
          <a:lstStyle/>
          <a:p>
            <a:r>
              <a:rPr lang="en-US" sz="4800" dirty="0" smtClean="0"/>
              <a:t>App Metrics &amp; Sales Reports</a:t>
            </a:r>
            <a:endParaRPr lang="en-US" sz="4800" dirty="0"/>
          </a:p>
        </p:txBody>
      </p:sp>
      <p:sp>
        <p:nvSpPr>
          <p:cNvPr id="3" name="Text Placeholder 2"/>
          <p:cNvSpPr>
            <a:spLocks noGrp="1"/>
          </p:cNvSpPr>
          <p:nvPr>
            <p:ph type="body" sz="quarter" idx="10"/>
          </p:nvPr>
        </p:nvSpPr>
        <p:spPr>
          <a:xfrm>
            <a:off x="519111" y="1121668"/>
            <a:ext cx="9922489" cy="1263356"/>
          </a:xfrm>
        </p:spPr>
        <p:txBody>
          <a:bodyPr/>
          <a:lstStyle/>
          <a:p>
            <a:r>
              <a:rPr lang="en-US" sz="2800" dirty="0" smtClean="0"/>
              <a:t>Metrics for all apps:</a:t>
            </a:r>
          </a:p>
          <a:p>
            <a:pPr lvl="1"/>
            <a:r>
              <a:rPr lang="en-US" sz="1600" dirty="0" smtClean="0"/>
              <a:t>Tracks Reviews, weekly Visits, Downloads, Trials and Purchases (Seats and Site Licenses). </a:t>
            </a:r>
          </a:p>
          <a:p>
            <a:pPr lvl="1"/>
            <a:r>
              <a:rPr lang="en-US" sz="1600" dirty="0" smtClean="0"/>
              <a:t>CSV downloads add other metrics like Trial Conversions</a:t>
            </a:r>
          </a:p>
          <a:p>
            <a:pPr lvl="2"/>
            <a:r>
              <a:rPr lang="en-US" sz="1400" dirty="0" smtClean="0"/>
              <a:t>Currently tracks 4 weeks of data but longer tracking is on the roadmap</a:t>
            </a:r>
          </a:p>
          <a:p>
            <a:pPr lvl="1"/>
            <a:endParaRPr lang="en-US" sz="16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
        <p:nvSpPr>
          <p:cNvPr id="6" name="Rectangle 5"/>
          <p:cNvSpPr/>
          <p:nvPr/>
        </p:nvSpPr>
        <p:spPr bwMode="auto">
          <a:xfrm>
            <a:off x="6232878" y="2660123"/>
            <a:ext cx="3421295" cy="2260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ular Callout 6"/>
          <p:cNvSpPr/>
          <p:nvPr/>
        </p:nvSpPr>
        <p:spPr bwMode="auto">
          <a:xfrm>
            <a:off x="244717" y="3581936"/>
            <a:ext cx="1209452" cy="841778"/>
          </a:xfrm>
          <a:prstGeom prst="wedgeRectCallout">
            <a:avLst>
              <a:gd name="adj1" fmla="val 114859"/>
              <a:gd name="adj2" fmla="val 2382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View Sales &amp; Tax Data by clicking HERE</a:t>
            </a:r>
            <a:endParaRPr lang="en-US" sz="1200" dirty="0" smtClean="0">
              <a:solidFill>
                <a:schemeClr val="bg1">
                  <a:lumMod val="50000"/>
                </a:schemeClr>
              </a:solidFill>
            </a:endParaRPr>
          </a:p>
        </p:txBody>
      </p:sp>
      <p:sp>
        <p:nvSpPr>
          <p:cNvPr id="10" name="Rectangular Callout 9"/>
          <p:cNvSpPr/>
          <p:nvPr/>
        </p:nvSpPr>
        <p:spPr bwMode="auto">
          <a:xfrm>
            <a:off x="244717" y="4632422"/>
            <a:ext cx="1209452" cy="841778"/>
          </a:xfrm>
          <a:prstGeom prst="wedgeRectCallout">
            <a:avLst>
              <a:gd name="adj1" fmla="val 110012"/>
              <a:gd name="adj2" fmla="val -4720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Download more metrics here</a:t>
            </a:r>
            <a:endParaRPr lang="en-US" sz="1200" dirty="0" smtClean="0">
              <a:solidFill>
                <a:schemeClr val="bg1">
                  <a:lumMod val="50000"/>
                </a:schemeClr>
              </a:solidFill>
            </a:endParaRPr>
          </a:p>
        </p:txBody>
      </p:sp>
      <p:pic>
        <p:nvPicPr>
          <p:cNvPr id="11" name="Picture 10"/>
          <p:cNvPicPr>
            <a:picLocks noChangeAspect="1"/>
          </p:cNvPicPr>
          <p:nvPr/>
        </p:nvPicPr>
        <p:blipFill rotWithShape="1">
          <a:blip r:embed="rId4"/>
          <a:srcRect l="6220" r="2075" b="4880"/>
          <a:stretch/>
        </p:blipFill>
        <p:spPr>
          <a:xfrm>
            <a:off x="6855988" y="2606701"/>
            <a:ext cx="5080805" cy="4166465"/>
          </a:xfrm>
          <a:prstGeom prst="rect">
            <a:avLst/>
          </a:prstGeom>
          <a:ln w="15875">
            <a:solidFill>
              <a:schemeClr val="bg1">
                <a:lumMod val="85000"/>
              </a:schemeClr>
            </a:solidFill>
          </a:ln>
        </p:spPr>
      </p:pic>
      <p:sp>
        <p:nvSpPr>
          <p:cNvPr id="12" name="Rectangular Callout 11"/>
          <p:cNvSpPr/>
          <p:nvPr/>
        </p:nvSpPr>
        <p:spPr bwMode="auto">
          <a:xfrm>
            <a:off x="10584471" y="2239234"/>
            <a:ext cx="1209452" cy="841778"/>
          </a:xfrm>
          <a:prstGeom prst="wedgeRectCallout">
            <a:avLst>
              <a:gd name="adj1" fmla="val -280611"/>
              <a:gd name="adj2" fmla="val 15334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Metrics Details for this app</a:t>
            </a:r>
            <a:endParaRPr lang="en-US" sz="1200" dirty="0" smtClean="0">
              <a:solidFill>
                <a:schemeClr val="bg1">
                  <a:lumMod val="50000"/>
                </a:schemeClr>
              </a:solidFill>
            </a:endParaRPr>
          </a:p>
        </p:txBody>
      </p:sp>
    </p:spTree>
    <p:extLst>
      <p:ext uri="{BB962C8B-B14F-4D97-AF65-F5344CB8AC3E}">
        <p14:creationId xmlns:p14="http://schemas.microsoft.com/office/powerpoint/2010/main" val="404464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Sales Reports</a:t>
            </a:r>
            <a:endParaRPr lang="en-US" sz="4800" dirty="0"/>
          </a:p>
        </p:txBody>
      </p:sp>
      <p:sp>
        <p:nvSpPr>
          <p:cNvPr id="3" name="Text Placeholder 2"/>
          <p:cNvSpPr>
            <a:spLocks noGrp="1"/>
          </p:cNvSpPr>
          <p:nvPr>
            <p:ph type="body" sz="quarter" idx="10"/>
          </p:nvPr>
        </p:nvSpPr>
        <p:spPr>
          <a:xfrm>
            <a:off x="519112" y="1206336"/>
            <a:ext cx="11553023" cy="1295401"/>
          </a:xfrm>
        </p:spPr>
        <p:txBody>
          <a:bodyPr/>
          <a:lstStyle/>
          <a:p>
            <a:r>
              <a:rPr lang="en-US" sz="2000" dirty="0" smtClean="0"/>
              <a:t>Consolidated Sales &amp; Tax info across all Microsoft Stores and accounts in a single hub</a:t>
            </a:r>
          </a:p>
          <a:p>
            <a:r>
              <a:rPr lang="en-US" sz="2000" dirty="0" smtClean="0"/>
              <a:t>View data by month, region/country/state, marketplace &amp; currency.</a:t>
            </a:r>
          </a:p>
          <a:p>
            <a:r>
              <a:rPr lang="en-US" sz="2000" dirty="0" smtClean="0"/>
              <a:t>Shows GROSS amounts, before taxes &amp; fees</a:t>
            </a:r>
          </a:p>
          <a:p>
            <a:r>
              <a:rPr lang="en-US" sz="2000" dirty="0" smtClean="0"/>
              <a:t>Office Store pays out when your account accumulates $200, about 45-60 days after that period’s 1</a:t>
            </a:r>
            <a:r>
              <a:rPr lang="en-US" sz="2000" baseline="30000" dirty="0" smtClean="0"/>
              <a:t>st</a:t>
            </a:r>
            <a:r>
              <a:rPr lang="en-US" sz="2000" dirty="0" smtClean="0"/>
              <a:t> sale</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61410" y="2752294"/>
            <a:ext cx="8471069" cy="3647263"/>
          </a:xfrm>
          <a:prstGeom prst="rect">
            <a:avLst/>
          </a:prstGeom>
          <a:ln w="12700">
            <a:solidFill>
              <a:schemeClr val="bg1">
                <a:lumMod val="50000"/>
              </a:schemeClr>
            </a:solidFill>
          </a:ln>
        </p:spPr>
      </p:pic>
    </p:spTree>
    <p:extLst>
      <p:ext uri="{BB962C8B-B14F-4D97-AF65-F5344CB8AC3E}">
        <p14:creationId xmlns:p14="http://schemas.microsoft.com/office/powerpoint/2010/main" val="304284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Review of Common Blockers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537639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Common errors: Account Creation</a:t>
            </a:r>
            <a:endParaRPr lang="en-US" sz="4800" dirty="0"/>
          </a:p>
        </p:txBody>
      </p:sp>
      <p:sp>
        <p:nvSpPr>
          <p:cNvPr id="3" name="Text Placeholder 2"/>
          <p:cNvSpPr>
            <a:spLocks noGrp="1"/>
          </p:cNvSpPr>
          <p:nvPr>
            <p:ph type="body" sz="quarter" idx="10"/>
          </p:nvPr>
        </p:nvSpPr>
        <p:spPr>
          <a:xfrm>
            <a:off x="519112" y="1684103"/>
            <a:ext cx="11434763" cy="3894764"/>
          </a:xfrm>
        </p:spPr>
        <p:txBody>
          <a:bodyPr/>
          <a:lstStyle/>
          <a:p>
            <a:pPr lvl="0"/>
            <a:r>
              <a:rPr lang="en-US" sz="2400" b="1" dirty="0" smtClean="0"/>
              <a:t>Fake Data </a:t>
            </a:r>
            <a:r>
              <a:rPr lang="en-US" sz="2400" dirty="0" smtClean="0"/>
              <a:t>– a sure rejection</a:t>
            </a:r>
          </a:p>
          <a:p>
            <a:pPr lvl="0"/>
            <a:endParaRPr lang="en-US" sz="2400" dirty="0"/>
          </a:p>
          <a:p>
            <a:pPr lvl="0"/>
            <a:r>
              <a:rPr lang="en-US" sz="2400" dirty="0" smtClean="0"/>
              <a:t>Business rather than personal info in </a:t>
            </a:r>
            <a:r>
              <a:rPr lang="en-US" sz="2400" b="1" dirty="0" smtClean="0"/>
              <a:t>RESIDENTIAL</a:t>
            </a:r>
            <a:r>
              <a:rPr lang="en-US" sz="2400" dirty="0" smtClean="0"/>
              <a:t> contact form</a:t>
            </a:r>
          </a:p>
          <a:p>
            <a:pPr lvl="0"/>
            <a:endParaRPr lang="en-US" sz="2400" dirty="0"/>
          </a:p>
          <a:p>
            <a:pPr lvl="0"/>
            <a:r>
              <a:rPr lang="en-US" sz="2400" dirty="0" smtClean="0"/>
              <a:t>Incorrect </a:t>
            </a:r>
            <a:r>
              <a:rPr lang="en-US" sz="2400" b="1" dirty="0" smtClean="0"/>
              <a:t>Tax data formats</a:t>
            </a:r>
          </a:p>
          <a:p>
            <a:pPr lvl="0"/>
            <a:endParaRPr lang="en-US" sz="2400" dirty="0"/>
          </a:p>
          <a:p>
            <a:pPr lvl="0"/>
            <a:r>
              <a:rPr lang="en-US" sz="2400" b="1" dirty="0" smtClean="0"/>
              <a:t>Spelling &amp; grammar errors</a:t>
            </a:r>
            <a:endParaRPr lang="en-US" sz="2400" dirty="0"/>
          </a:p>
          <a:p>
            <a:pPr lvl="0"/>
            <a:endParaRPr lang="en-US" sz="2400" dirty="0" smtClean="0"/>
          </a:p>
          <a:p>
            <a:pPr lvl="0"/>
            <a:r>
              <a:rPr lang="en-US" sz="2400" b="1" dirty="0" smtClean="0"/>
              <a:t>Vague &amp; incomplete </a:t>
            </a:r>
            <a:r>
              <a:rPr lang="en-US" sz="2400" dirty="0" smtClean="0"/>
              <a:t>descriptions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52576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Common Errors: App Submission</a:t>
            </a:r>
            <a:endParaRPr lang="en-US" sz="4800" dirty="0"/>
          </a:p>
        </p:txBody>
      </p:sp>
      <p:sp>
        <p:nvSpPr>
          <p:cNvPr id="3" name="Text Placeholder 2"/>
          <p:cNvSpPr>
            <a:spLocks noGrp="1"/>
          </p:cNvSpPr>
          <p:nvPr>
            <p:ph type="body" sz="quarter" idx="10"/>
          </p:nvPr>
        </p:nvSpPr>
        <p:spPr>
          <a:xfrm>
            <a:off x="621853" y="1597449"/>
            <a:ext cx="11378363" cy="4279369"/>
          </a:xfrm>
        </p:spPr>
        <p:txBody>
          <a:bodyPr/>
          <a:lstStyle/>
          <a:p>
            <a:pPr marL="0" indent="0">
              <a:buNone/>
            </a:pPr>
            <a:r>
              <a:rPr lang="en-US" sz="2400" b="1" dirty="0" smtClean="0"/>
              <a:t>#1 mistake: </a:t>
            </a:r>
            <a:r>
              <a:rPr lang="en-US" sz="2400" dirty="0" smtClean="0"/>
              <a:t>The </a:t>
            </a:r>
            <a:r>
              <a:rPr lang="en-US" sz="2400" b="1" dirty="0" smtClean="0"/>
              <a:t>app </a:t>
            </a:r>
            <a:r>
              <a:rPr lang="en-US" sz="2400" b="1" dirty="0"/>
              <a:t>version number </a:t>
            </a:r>
            <a:r>
              <a:rPr lang="en-US" sz="2400" dirty="0"/>
              <a:t>in M</a:t>
            </a:r>
            <a:r>
              <a:rPr lang="en-US" sz="2400" dirty="0" smtClean="0"/>
              <a:t>anifest differs from the </a:t>
            </a:r>
            <a:r>
              <a:rPr lang="en-US" sz="2400" dirty="0"/>
              <a:t>version </a:t>
            </a:r>
            <a:r>
              <a:rPr lang="en-US" sz="2400" dirty="0" smtClean="0"/>
              <a:t># in Seller Dashboard</a:t>
            </a:r>
            <a:endParaRPr lang="en-US" sz="2400" dirty="0"/>
          </a:p>
          <a:p>
            <a:endParaRPr lang="en-US" sz="2000" b="1" dirty="0" smtClean="0"/>
          </a:p>
          <a:p>
            <a:pPr marL="0" indent="0">
              <a:buNone/>
            </a:pPr>
            <a:r>
              <a:rPr lang="en-US" sz="2400" b="1" dirty="0" smtClean="0"/>
              <a:t>Other top errors</a:t>
            </a:r>
          </a:p>
          <a:p>
            <a:r>
              <a:rPr lang="en-US" sz="2000" dirty="0" smtClean="0"/>
              <a:t>The </a:t>
            </a:r>
            <a:r>
              <a:rPr lang="en-US" sz="2000" b="1" dirty="0" smtClean="0"/>
              <a:t>Privacy </a:t>
            </a:r>
            <a:r>
              <a:rPr lang="en-US" sz="2000" b="1" dirty="0"/>
              <a:t>link </a:t>
            </a:r>
            <a:r>
              <a:rPr lang="en-US" sz="2000" dirty="0" smtClean="0"/>
              <a:t>doesn’t go to a valid </a:t>
            </a:r>
            <a:r>
              <a:rPr lang="en-US" sz="2000" dirty="0"/>
              <a:t>Privacy </a:t>
            </a:r>
            <a:r>
              <a:rPr lang="en-US" sz="2000" dirty="0" smtClean="0"/>
              <a:t>Statement</a:t>
            </a:r>
          </a:p>
          <a:p>
            <a:r>
              <a:rPr lang="en-US" sz="2000" dirty="0"/>
              <a:t>A non-existent or </a:t>
            </a:r>
            <a:r>
              <a:rPr lang="en-US" sz="2000" b="1" dirty="0"/>
              <a:t>bad Support URL </a:t>
            </a:r>
            <a:r>
              <a:rPr lang="en-US" sz="2000" dirty="0" smtClean="0"/>
              <a:t>(</a:t>
            </a:r>
            <a:r>
              <a:rPr lang="en-US" sz="2000" dirty="0"/>
              <a:t>or no </a:t>
            </a:r>
            <a:r>
              <a:rPr lang="en-US" sz="2000" dirty="0" err="1"/>
              <a:t>SupportURL</a:t>
            </a:r>
            <a:r>
              <a:rPr lang="en-US" sz="2000" dirty="0"/>
              <a:t> element in the Manifest)</a:t>
            </a:r>
          </a:p>
          <a:p>
            <a:r>
              <a:rPr lang="en-US" sz="2000" dirty="0" smtClean="0"/>
              <a:t>The app fails to disclose that it </a:t>
            </a:r>
            <a:r>
              <a:rPr lang="en-US" sz="2000" b="1" dirty="0" smtClean="0"/>
              <a:t>doesn’t work in IE8 </a:t>
            </a:r>
            <a:r>
              <a:rPr lang="en-US" sz="2000" dirty="0" smtClean="0"/>
              <a:t>or other specified browsers</a:t>
            </a:r>
          </a:p>
          <a:p>
            <a:r>
              <a:rPr lang="en-US" sz="2000" dirty="0" smtClean="0"/>
              <a:t>The  app </a:t>
            </a:r>
            <a:r>
              <a:rPr lang="en-US" sz="2000" b="1" dirty="0" smtClean="0"/>
              <a:t>doesn’t function </a:t>
            </a:r>
            <a:r>
              <a:rPr lang="en-US" sz="2000" b="1" dirty="0"/>
              <a:t>as </a:t>
            </a:r>
            <a:r>
              <a:rPr lang="en-US" sz="2000" b="1" dirty="0" smtClean="0"/>
              <a:t>described or displays error dialogs</a:t>
            </a:r>
          </a:p>
          <a:p>
            <a:r>
              <a:rPr lang="en-US" sz="2000" dirty="0" smtClean="0"/>
              <a:t>App </a:t>
            </a:r>
            <a:r>
              <a:rPr lang="en-US" sz="2000" dirty="0"/>
              <a:t>package </a:t>
            </a:r>
            <a:r>
              <a:rPr lang="en-US" sz="2000" dirty="0" smtClean="0"/>
              <a:t>lacks the </a:t>
            </a:r>
            <a:r>
              <a:rPr lang="en-US" sz="2000" b="1" dirty="0" err="1" smtClean="0"/>
              <a:t>SupportedLocales</a:t>
            </a:r>
            <a:r>
              <a:rPr lang="en-US" sz="2000" b="1" dirty="0" smtClean="0"/>
              <a:t> element </a:t>
            </a:r>
            <a:r>
              <a:rPr lang="en-US" sz="2000" dirty="0" smtClean="0"/>
              <a:t>(required even if just one country supported)</a:t>
            </a:r>
            <a:endParaRPr lang="en-US" sz="2000" dirty="0"/>
          </a:p>
          <a:p>
            <a:endParaRPr lang="en-US" sz="2000" b="1" dirty="0"/>
          </a:p>
          <a:p>
            <a:pPr marL="0" indent="0">
              <a:buNone/>
            </a:pPr>
            <a:r>
              <a:rPr lang="en-US" sz="2400" b="1" dirty="0" smtClean="0"/>
              <a:t>TIP for handling thorny issues</a:t>
            </a:r>
          </a:p>
          <a:p>
            <a:r>
              <a:rPr lang="en-US" sz="2000" b="1" dirty="0" smtClean="0"/>
              <a:t>Use </a:t>
            </a:r>
            <a:r>
              <a:rPr lang="en-US" sz="2000" b="1" dirty="0"/>
              <a:t>the </a:t>
            </a:r>
            <a:r>
              <a:rPr lang="en-US" sz="2000" b="1" dirty="0" smtClean="0"/>
              <a:t>Testing Notes </a:t>
            </a:r>
            <a:r>
              <a:rPr lang="en-US" sz="2000" dirty="0"/>
              <a:t>feature </a:t>
            </a:r>
            <a:r>
              <a:rPr lang="en-US" sz="2000" dirty="0" smtClean="0"/>
              <a:t>to offer testing instructions or to ask about validation </a:t>
            </a:r>
            <a:r>
              <a:rPr lang="en-US" sz="2000" dirty="0"/>
              <a:t>failures </a:t>
            </a:r>
            <a:r>
              <a:rPr lang="en-US" sz="2000" dirty="0" smtClean="0"/>
              <a:t>you </a:t>
            </a:r>
            <a:r>
              <a:rPr lang="en-US" sz="2000" dirty="0"/>
              <a:t>don’t understand. </a:t>
            </a:r>
            <a:endParaRPr lang="en-US" sz="20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87267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29733" cy="747897"/>
          </a:xfrm>
        </p:spPr>
        <p:txBody>
          <a:bodyPr/>
          <a:lstStyle/>
          <a:p>
            <a:r>
              <a:rPr lang="en-US" sz="4000" dirty="0" smtClean="0"/>
              <a:t>No Bad Store Apps (highlights of App Validation Policies)</a:t>
            </a:r>
            <a:endParaRPr lang="en-US" sz="4000" dirty="0"/>
          </a:p>
        </p:txBody>
      </p:sp>
      <p:sp>
        <p:nvSpPr>
          <p:cNvPr id="3" name="Text Placeholder 2"/>
          <p:cNvSpPr>
            <a:spLocks noGrp="1"/>
          </p:cNvSpPr>
          <p:nvPr>
            <p:ph type="body" sz="quarter" idx="10"/>
          </p:nvPr>
        </p:nvSpPr>
        <p:spPr>
          <a:xfrm>
            <a:off x="611579" y="1463885"/>
            <a:ext cx="11669713" cy="4515675"/>
          </a:xfrm>
        </p:spPr>
        <p:txBody>
          <a:bodyPr/>
          <a:lstStyle/>
          <a:p>
            <a:pPr marL="504114" indent="-504114">
              <a:buFont typeface="Wingdings" pitchFamily="2" charset="2"/>
              <a:buAutoNum type="arabicPeriod"/>
            </a:pPr>
            <a:r>
              <a:rPr lang="en-US" sz="2400" b="1" dirty="0"/>
              <a:t>Avoid the obvious </a:t>
            </a:r>
            <a:r>
              <a:rPr lang="en-US" sz="2400" dirty="0"/>
              <a:t>(viruses, offensive content, false claims, app instability</a:t>
            </a:r>
            <a:r>
              <a:rPr lang="en-US" sz="2400" dirty="0" smtClean="0"/>
              <a:t>)</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b="1" dirty="0"/>
              <a:t>Trial app functions </a:t>
            </a:r>
            <a:r>
              <a:rPr lang="en-US" sz="2400" dirty="0"/>
              <a:t>must “reasonably resemble” the paid </a:t>
            </a:r>
            <a:r>
              <a:rPr lang="en-US" sz="2400" dirty="0" smtClean="0"/>
              <a:t>version</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If your app processes credit cards, it must be </a:t>
            </a:r>
            <a:r>
              <a:rPr lang="en-US" sz="2400" b="1" dirty="0"/>
              <a:t>PCI </a:t>
            </a:r>
            <a:r>
              <a:rPr lang="en-US" sz="2400" b="1" dirty="0" smtClean="0"/>
              <a:t>compliant</a:t>
            </a:r>
          </a:p>
          <a:p>
            <a:pPr marL="504114" indent="-504114">
              <a:buFont typeface="Wingdings" pitchFamily="2" charset="2"/>
              <a:buAutoNum type="arabicPeriod"/>
            </a:pPr>
            <a:endParaRPr lang="en-US" sz="1000" b="1" dirty="0"/>
          </a:p>
          <a:p>
            <a:pPr marL="504114" indent="-504114">
              <a:buFont typeface="Wingdings" pitchFamily="2" charset="2"/>
              <a:buAutoNum type="arabicPeriod"/>
            </a:pPr>
            <a:r>
              <a:rPr lang="en-US" sz="2400" dirty="0"/>
              <a:t>Don’t use updates to </a:t>
            </a:r>
            <a:r>
              <a:rPr lang="en-US" sz="2400" b="1" dirty="0"/>
              <a:t>unexpectedly degrade </a:t>
            </a:r>
            <a:r>
              <a:rPr lang="en-US" sz="2400" b="1" dirty="0" smtClean="0"/>
              <a:t>features</a:t>
            </a:r>
          </a:p>
          <a:p>
            <a:pPr marL="504114" indent="-504114">
              <a:buFont typeface="Wingdings" pitchFamily="2" charset="2"/>
              <a:buAutoNum type="arabicPeriod"/>
            </a:pPr>
            <a:endParaRPr lang="en-US" sz="1000" b="1" dirty="0"/>
          </a:p>
          <a:p>
            <a:pPr marL="504114" indent="-504114">
              <a:buFont typeface="Wingdings" pitchFamily="2" charset="2"/>
              <a:buAutoNum type="arabicPeriod"/>
            </a:pPr>
            <a:r>
              <a:rPr lang="en-US" sz="2400" b="1" dirty="0"/>
              <a:t>Honor past agreements </a:t>
            </a:r>
            <a:r>
              <a:rPr lang="en-US" sz="2400" dirty="0"/>
              <a:t>when updating pricing, support, licensing </a:t>
            </a:r>
            <a:r>
              <a:rPr lang="en-US" sz="2400" dirty="0" smtClean="0"/>
              <a:t>terms</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Make sure your app </a:t>
            </a:r>
            <a:r>
              <a:rPr lang="en-US" sz="2400" b="1" dirty="0"/>
              <a:t>supports touch </a:t>
            </a:r>
            <a:r>
              <a:rPr lang="en-US" sz="2400" dirty="0"/>
              <a:t>and all supported OS, browsers, etc</a:t>
            </a:r>
            <a:r>
              <a:rPr lang="en-US" sz="2400" dirty="0" smtClean="0"/>
              <a:t>.</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Respect all </a:t>
            </a:r>
            <a:r>
              <a:rPr lang="en-US" sz="2400" b="1" dirty="0"/>
              <a:t>copyrights &amp; trademarks </a:t>
            </a:r>
            <a:r>
              <a:rPr lang="en-US" sz="2400" dirty="0"/>
              <a:t>in your logos, content, code, etc</a:t>
            </a:r>
            <a:r>
              <a:rPr lang="en-US" sz="2400" dirty="0" smtClean="0"/>
              <a:t>.</a:t>
            </a:r>
          </a:p>
          <a:p>
            <a:pPr marL="504114" indent="-504114">
              <a:buFont typeface="Wingdings" pitchFamily="2" charset="2"/>
              <a:buAutoNum type="arabicPeriod"/>
            </a:pPr>
            <a:endParaRPr lang="en-US" sz="1000" dirty="0" smtClean="0"/>
          </a:p>
          <a:p>
            <a:pPr marL="504114" indent="-504114">
              <a:buFont typeface="Wingdings" pitchFamily="2" charset="2"/>
              <a:buAutoNum type="arabicPeriod"/>
            </a:pPr>
            <a:r>
              <a:rPr lang="en-US" sz="2400" b="1" dirty="0" smtClean="0"/>
              <a:t>SharePoint apps </a:t>
            </a:r>
            <a:r>
              <a:rPr lang="en-US" sz="2400" dirty="0" smtClean="0"/>
              <a:t>cannot request “Full Control” permissions or be auto-hosted.</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2679248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 calcmode="lin" valueType="num">
                                      <p:cBhvr additive="base">
                                        <p:cTn id="4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Making your App listing shine</a:t>
            </a:r>
          </a:p>
        </p:txBody>
      </p:sp>
      <p:sp>
        <p:nvSpPr>
          <p:cNvPr id="3" name="Text Placeholder 2"/>
          <p:cNvSpPr>
            <a:spLocks noGrp="1"/>
          </p:cNvSpPr>
          <p:nvPr>
            <p:ph type="body" sz="quarter" idx="10"/>
          </p:nvPr>
        </p:nvSpPr>
        <p:spPr>
          <a:xfrm>
            <a:off x="621853" y="1268676"/>
            <a:ext cx="11669713" cy="4838701"/>
          </a:xfrm>
        </p:spPr>
        <p:txBody>
          <a:bodyPr/>
          <a:lstStyle/>
          <a:p>
            <a:pPr marL="504114" indent="-504114">
              <a:buFont typeface="Wingdings" pitchFamily="2" charset="2"/>
              <a:buAutoNum type="arabicPeriod"/>
            </a:pPr>
            <a:r>
              <a:rPr lang="en-US" sz="2400" b="1" dirty="0"/>
              <a:t>Professional appearance matters! </a:t>
            </a:r>
          </a:p>
          <a:p>
            <a:pPr marL="0" indent="0">
              <a:buNone/>
            </a:pPr>
            <a:r>
              <a:rPr lang="en-US" sz="2400" b="1" dirty="0"/>
              <a:t>	</a:t>
            </a:r>
            <a:r>
              <a:rPr lang="en-US" sz="1600" b="1" dirty="0" smtClean="0"/>
              <a:t>Crisp clear logo</a:t>
            </a:r>
            <a:r>
              <a:rPr lang="en-US" sz="1600" b="1" dirty="0"/>
              <a:t>, appealing UI, harmonious colors, clear/concise message, localized metadata</a:t>
            </a:r>
          </a:p>
          <a:p>
            <a:pPr marL="504114" indent="-504114">
              <a:buFont typeface="Wingdings" pitchFamily="2" charset="2"/>
              <a:buAutoNum type="arabicPeriod" startAt="2"/>
            </a:pPr>
            <a:r>
              <a:rPr lang="en-US" sz="2400" b="1" dirty="0"/>
              <a:t>Visuals are especially critical</a:t>
            </a:r>
          </a:p>
          <a:p>
            <a:pPr marL="0" indent="0">
              <a:buNone/>
            </a:pPr>
            <a:r>
              <a:rPr lang="en-US" sz="2400" b="1" dirty="0"/>
              <a:t>	</a:t>
            </a:r>
            <a:r>
              <a:rPr lang="en-US" sz="1600" b="1" dirty="0"/>
              <a:t>Quality screen shots, links to videos, compliant ads (if any)</a:t>
            </a:r>
            <a:endParaRPr lang="en-US" sz="2400" b="1" dirty="0"/>
          </a:p>
          <a:p>
            <a:pPr marL="504114" indent="-504114">
              <a:buFont typeface="Wingdings" pitchFamily="2" charset="2"/>
              <a:buAutoNum type="arabicPeriod" startAt="3"/>
            </a:pPr>
            <a:r>
              <a:rPr lang="en-US" sz="2400" b="1" dirty="0"/>
              <a:t>Create Trust</a:t>
            </a:r>
          </a:p>
          <a:p>
            <a:pPr marL="0" indent="0">
              <a:buNone/>
            </a:pPr>
            <a:r>
              <a:rPr lang="en-US" sz="2400" b="1" dirty="0"/>
              <a:t>	</a:t>
            </a:r>
            <a:r>
              <a:rPr lang="en-US" sz="1600" b="1" dirty="0"/>
              <a:t>Free/Trial versions, Reviews, Contact Info, Privacy Statement, Support statement</a:t>
            </a:r>
            <a:r>
              <a:rPr lang="en-US" sz="2400" b="1" dirty="0"/>
              <a:t>	</a:t>
            </a:r>
          </a:p>
          <a:p>
            <a:pPr marL="504114" indent="-504114">
              <a:buFont typeface="Wingdings" pitchFamily="2" charset="2"/>
              <a:buAutoNum type="arabicPeriod" startAt="4"/>
            </a:pPr>
            <a:r>
              <a:rPr lang="en-US" sz="2400" b="1" dirty="0" smtClean="0"/>
              <a:t>Stick </a:t>
            </a:r>
            <a:r>
              <a:rPr lang="en-US" sz="2400" b="1" dirty="0"/>
              <a:t>to intuitive UI and interaction model</a:t>
            </a:r>
          </a:p>
          <a:p>
            <a:pPr marL="0" indent="0">
              <a:buNone/>
            </a:pPr>
            <a:r>
              <a:rPr lang="en-US" sz="2400" b="1" dirty="0"/>
              <a:t>	</a:t>
            </a:r>
            <a:r>
              <a:rPr lang="en-US" sz="1600" b="1" dirty="0"/>
              <a:t>Also don’t forget to design for touch</a:t>
            </a:r>
          </a:p>
          <a:p>
            <a:pPr marL="504114" indent="-504114">
              <a:buFont typeface="Wingdings" pitchFamily="2" charset="2"/>
              <a:buAutoNum type="arabicPeriod" startAt="6"/>
            </a:pPr>
            <a:r>
              <a:rPr lang="en-US" sz="2400" b="1" dirty="0"/>
              <a:t>You’re not done when the App is in the Store</a:t>
            </a:r>
          </a:p>
          <a:p>
            <a:pPr marL="0" indent="0">
              <a:buNone/>
            </a:pPr>
            <a:r>
              <a:rPr lang="en-US" sz="2400" b="1" dirty="0"/>
              <a:t>	</a:t>
            </a:r>
            <a:r>
              <a:rPr lang="en-US" sz="1600" b="1" dirty="0"/>
              <a:t>Outbound marketing, </a:t>
            </a:r>
            <a:r>
              <a:rPr lang="en-US" sz="1600" b="1" dirty="0" smtClean="0"/>
              <a:t>upsell from Trials</a:t>
            </a:r>
            <a:endParaRPr lang="en-US" sz="1600"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46</a:t>
            </a:fld>
            <a:endParaRPr lang="en-US" dirty="0"/>
          </a:p>
        </p:txBody>
      </p:sp>
    </p:spTree>
    <p:extLst>
      <p:ext uri="{BB962C8B-B14F-4D97-AF65-F5344CB8AC3E}">
        <p14:creationId xmlns:p14="http://schemas.microsoft.com/office/powerpoint/2010/main" val="256056288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15636" y="4771506"/>
            <a:ext cx="11461732" cy="1604356"/>
          </a:xfrm>
        </p:spPr>
        <p:txBody>
          <a:bodyPr/>
          <a:lstStyle/>
          <a:p>
            <a:r>
              <a:rPr lang="en-US" b="0" dirty="0" smtClean="0"/>
              <a:t>Seller Dashboard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0751048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70903" y="2279550"/>
            <a:ext cx="7346043" cy="3719070"/>
          </a:xfrm>
        </p:spPr>
        <p:txBody>
          <a:bodyPr/>
          <a:lstStyle/>
          <a:p>
            <a:pPr>
              <a:spcBef>
                <a:spcPts val="2399"/>
              </a:spcBef>
            </a:pPr>
            <a:r>
              <a:rPr lang="en-US" dirty="0" smtClean="0">
                <a:gradFill>
                  <a:gsLst>
                    <a:gs pos="100000">
                      <a:schemeClr val="bg2"/>
                    </a:gs>
                    <a:gs pos="0">
                      <a:schemeClr val="bg2"/>
                    </a:gs>
                  </a:gsLst>
                  <a:lin ang="5400000" scaled="0"/>
                </a:gradFill>
              </a:rPr>
              <a:t>Overview</a:t>
            </a:r>
          </a:p>
          <a:p>
            <a:pPr>
              <a:spcBef>
                <a:spcPts val="2399"/>
              </a:spcBef>
            </a:pPr>
            <a:r>
              <a:rPr lang="en-US" dirty="0" smtClean="0">
                <a:gradFill>
                  <a:gsLst>
                    <a:gs pos="100000">
                      <a:schemeClr val="bg2"/>
                    </a:gs>
                    <a:gs pos="0">
                      <a:schemeClr val="bg2"/>
                    </a:gs>
                  </a:gsLst>
                  <a:lin ang="5400000" scaled="0"/>
                </a:gradFill>
              </a:rPr>
              <a:t>Build Your App</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Create an Account in Seller Dashboard</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Add an App</a:t>
            </a:r>
          </a:p>
          <a:p>
            <a:pPr>
              <a:spcBef>
                <a:spcPts val="2399"/>
              </a:spcBef>
            </a:pPr>
            <a:r>
              <a:rPr lang="en-US" dirty="0" smtClean="0">
                <a:gradFill>
                  <a:gsLst>
                    <a:gs pos="100000">
                      <a:schemeClr val="bg2"/>
                    </a:gs>
                    <a:gs pos="0">
                      <a:schemeClr val="bg2"/>
                    </a:gs>
                  </a:gsLst>
                  <a:lin ang="5400000" scaled="0"/>
                </a:gradFill>
              </a:rPr>
              <a:t>SP Provider Hosted Apps</a:t>
            </a:r>
          </a:p>
          <a:p>
            <a:pPr>
              <a:spcBef>
                <a:spcPts val="2399"/>
              </a:spcBef>
            </a:pPr>
            <a:r>
              <a:rPr lang="en-US" dirty="0" smtClean="0">
                <a:gradFill>
                  <a:gsLst>
                    <a:gs pos="100000">
                      <a:schemeClr val="bg2"/>
                    </a:gs>
                    <a:gs pos="0">
                      <a:schemeClr val="bg2"/>
                    </a:gs>
                  </a:gsLst>
                  <a:lin ang="5400000" scaled="0"/>
                </a:gradFill>
              </a:rPr>
              <a:t>Managing App Performance</a:t>
            </a:r>
          </a:p>
          <a:p>
            <a:pPr>
              <a:spcBef>
                <a:spcPts val="2399"/>
              </a:spcBef>
            </a:pPr>
            <a:r>
              <a:rPr lang="en-US" dirty="0" smtClean="0">
                <a:gradFill>
                  <a:gsLst>
                    <a:gs pos="100000">
                      <a:schemeClr val="bg2"/>
                    </a:gs>
                    <a:gs pos="0">
                      <a:schemeClr val="bg2"/>
                    </a:gs>
                  </a:gsLst>
                  <a:lin ang="5400000" scaled="0"/>
                </a:gradFill>
              </a:rPr>
              <a:t>Review of Common Blockers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78490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650617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870088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23981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552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The Store Submission Process: Summary</a:t>
            </a:r>
            <a:endParaRPr lang="en-US" sz="4400" dirty="0"/>
          </a:p>
        </p:txBody>
      </p:sp>
      <p:sp>
        <p:nvSpPr>
          <p:cNvPr id="7" name="Text Placeholder 6"/>
          <p:cNvSpPr>
            <a:spLocks noGrp="1"/>
          </p:cNvSpPr>
          <p:nvPr>
            <p:ph type="body" sz="quarter" idx="10"/>
          </p:nvPr>
        </p:nvSpPr>
        <p:spPr>
          <a:xfrm>
            <a:off x="519111" y="1446138"/>
            <a:ext cx="11149013" cy="4471335"/>
          </a:xfrm>
        </p:spPr>
        <p:txBody>
          <a:bodyPr/>
          <a:lstStyle/>
          <a:p>
            <a:pPr marL="457200" indent="-457200">
              <a:buFont typeface="+mj-lt"/>
              <a:buAutoNum type="arabicPeriod"/>
            </a:pPr>
            <a:r>
              <a:rPr lang="en-US" sz="2400" dirty="0" smtClean="0"/>
              <a:t>Build your app for the Office Store (a few unique requirements)</a:t>
            </a:r>
          </a:p>
          <a:p>
            <a:pPr lvl="1">
              <a:buFont typeface="+mj-lt"/>
              <a:buAutoNum type="arabicPeriod"/>
            </a:pPr>
            <a:endParaRPr lang="en-US" sz="1200" dirty="0" smtClean="0"/>
          </a:p>
          <a:p>
            <a:pPr marL="457200" indent="-457200">
              <a:buFont typeface="+mj-lt"/>
              <a:buAutoNum type="arabicPeriod"/>
            </a:pPr>
            <a:r>
              <a:rPr lang="en-US" sz="2400" dirty="0" smtClean="0"/>
              <a:t>Create a Seller Dashboard account (using MSA) at </a:t>
            </a:r>
            <a:r>
              <a:rPr lang="en-US" sz="1400" dirty="0" smtClean="0">
                <a:solidFill>
                  <a:srgbClr val="FF0000"/>
                </a:solidFill>
                <a:hlinkClick r:id="rId3"/>
              </a:rPr>
              <a:t>https</a:t>
            </a:r>
            <a:r>
              <a:rPr lang="en-US" sz="1400" dirty="0">
                <a:solidFill>
                  <a:srgbClr val="FF0000"/>
                </a:solidFill>
                <a:hlinkClick r:id="rId3"/>
              </a:rPr>
              <a:t>://</a:t>
            </a:r>
            <a:r>
              <a:rPr lang="en-US" sz="1400" dirty="0" smtClean="0">
                <a:solidFill>
                  <a:srgbClr val="FF0000"/>
                </a:solidFill>
                <a:hlinkClick r:id="rId3"/>
              </a:rPr>
              <a:t>sellerdashboard.microsoft.com/Registration</a:t>
            </a:r>
            <a:endParaRPr lang="en-US" sz="1400" dirty="0" smtClean="0">
              <a:solidFill>
                <a:srgbClr val="FF0000"/>
              </a:solidFill>
            </a:endParaRPr>
          </a:p>
          <a:p>
            <a:pPr lvl="1">
              <a:buFont typeface="+mj-lt"/>
              <a:buAutoNum type="arabicPeriod"/>
            </a:pPr>
            <a:endParaRPr lang="en-US" sz="1200" dirty="0" smtClean="0"/>
          </a:p>
          <a:p>
            <a:pPr marL="457200" indent="-457200">
              <a:buFont typeface="+mj-lt"/>
              <a:buAutoNum type="arabicPeriod"/>
            </a:pPr>
            <a:r>
              <a:rPr lang="en-US" sz="2400" dirty="0" smtClean="0"/>
              <a:t>Decide on pricing, then add payout and tax information</a:t>
            </a:r>
          </a:p>
          <a:p>
            <a:pPr lvl="1">
              <a:buFont typeface="+mj-lt"/>
              <a:buAutoNum type="arabicPeriod"/>
            </a:pPr>
            <a:endParaRPr lang="en-US" sz="1200" dirty="0" smtClean="0"/>
          </a:p>
          <a:p>
            <a:pPr marL="457200" indent="-457200">
              <a:buFont typeface="+mj-lt"/>
              <a:buAutoNum type="arabicPeriod"/>
            </a:pPr>
            <a:r>
              <a:rPr lang="en-US" sz="2400" dirty="0" smtClean="0"/>
              <a:t>Add your app(s) in one or more supported languages and countries</a:t>
            </a:r>
          </a:p>
          <a:p>
            <a:pPr lvl="1"/>
            <a:r>
              <a:rPr lang="en-US" sz="1400" dirty="0" smtClean="0"/>
              <a:t>Can Add and Save apps even while account is under review</a:t>
            </a:r>
          </a:p>
          <a:p>
            <a:pPr lvl="1"/>
            <a:r>
              <a:rPr lang="en-US" sz="1400" dirty="0" smtClean="0"/>
              <a:t>Submit free apps for Store approval once account is approved, and paid apps once Tax and Payout info is validated</a:t>
            </a:r>
          </a:p>
          <a:p>
            <a:pPr lvl="1">
              <a:buFont typeface="+mj-lt"/>
              <a:buAutoNum type="arabicPeriod"/>
            </a:pPr>
            <a:endParaRPr lang="en-US" sz="1200" dirty="0" smtClean="0"/>
          </a:p>
          <a:p>
            <a:pPr marL="457200" indent="-457200">
              <a:buFont typeface="+mj-lt"/>
              <a:buAutoNum type="arabicPeriod"/>
            </a:pPr>
            <a:r>
              <a:rPr lang="en-US" sz="2400" dirty="0" smtClean="0"/>
              <a:t>Submit your apps for Store approval</a:t>
            </a:r>
          </a:p>
          <a:p>
            <a:pPr lvl="1"/>
            <a:r>
              <a:rPr lang="en-US" sz="1400" dirty="0" smtClean="0"/>
              <a:t>Seller Dashboard will communicate approval status, needed changes and detailed reports on submission errors</a:t>
            </a:r>
          </a:p>
          <a:p>
            <a:pPr lvl="1"/>
            <a:r>
              <a:rPr lang="en-US" sz="1400" dirty="0" smtClean="0"/>
              <a:t>Once approved, extensions show up in Store in 1-3 days</a:t>
            </a:r>
          </a:p>
          <a:p>
            <a:pPr lvl="1">
              <a:buFont typeface="+mj-lt"/>
              <a:buAutoNum type="arabicPeriod"/>
            </a:pPr>
            <a:endParaRPr lang="en-US" sz="1200" dirty="0" smtClean="0"/>
          </a:p>
          <a:p>
            <a:pPr marL="457200" indent="-457200">
              <a:buFont typeface="+mj-lt"/>
              <a:buAutoNum type="arabicPeriod"/>
            </a:pPr>
            <a:r>
              <a:rPr lang="en-US" sz="2400" dirty="0" smtClean="0"/>
              <a:t>Track your Metrics and manage your money</a:t>
            </a:r>
          </a:p>
          <a:p>
            <a:pPr lvl="1"/>
            <a:r>
              <a:rPr lang="en-US" sz="1400" dirty="0" smtClean="0"/>
              <a:t>Seller Dashboard will track the details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362157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 calcmode="lin" valueType="num">
                                      <p:cBhvr additive="base">
                                        <p:cTn id="2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anim calcmode="lin" valueType="num">
                                      <p:cBhvr additive="base">
                                        <p:cTn id="4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anim calcmode="lin" valueType="num">
                                      <p:cBhvr additive="base">
                                        <p:cTn id="4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anim calcmode="lin" valueType="num">
                                      <p:cBhvr additive="base">
                                        <p:cTn id="5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anim calcmode="lin" valueType="num">
                                      <p:cBhvr additive="base">
                                        <p:cTn id="5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1: Build your App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646914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519112" y="1453070"/>
            <a:ext cx="11149013" cy="3432082"/>
          </a:xfrm>
        </p:spPr>
        <p:txBody>
          <a:bodyPr/>
          <a:lstStyle/>
          <a:p>
            <a:r>
              <a:rPr lang="en-US" sz="2800" dirty="0" smtClean="0">
                <a:hlinkClick r:id="rId2"/>
              </a:rPr>
              <a:t>http</a:t>
            </a:r>
            <a:r>
              <a:rPr lang="en-US" sz="2800" dirty="0">
                <a:hlinkClick r:id="rId2"/>
              </a:rPr>
              <a:t>://</a:t>
            </a:r>
            <a:r>
              <a:rPr lang="en-US" sz="2800" dirty="0" smtClean="0">
                <a:hlinkClick r:id="rId2"/>
              </a:rPr>
              <a:t>dev.office.com/getting-started</a:t>
            </a:r>
            <a:r>
              <a:rPr lang="en-US" sz="2800" dirty="0" smtClean="0"/>
              <a:t> Section 2, “Set up your environment”</a:t>
            </a:r>
          </a:p>
          <a:p>
            <a:endParaRPr lang="en-US" sz="2800" dirty="0" smtClean="0"/>
          </a:p>
          <a:p>
            <a:r>
              <a:rPr lang="en-US" sz="2800" dirty="0" smtClean="0"/>
              <a:t>Can create App Package/Manifest in Visual Studio, using Office Developer Tool wizard, or use other IDEs</a:t>
            </a:r>
          </a:p>
          <a:p>
            <a:endParaRPr lang="en-US" sz="2800" dirty="0" smtClean="0"/>
          </a:p>
          <a:p>
            <a:r>
              <a:rPr lang="en-US" sz="2800" dirty="0" smtClean="0"/>
              <a:t>Can now also build Office 365 extensions announced at TechEd, but not yet in the Store nor ingested via </a:t>
            </a:r>
            <a:r>
              <a:rPr lang="en-US" sz="2800" dirty="0"/>
              <a:t>Seller </a:t>
            </a:r>
            <a:r>
              <a:rPr lang="en-US" sz="2800" dirty="0" smtClean="0"/>
              <a:t>Dashboard.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43300701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App Manifest “Store-ready”</a:t>
            </a:r>
            <a:endParaRPr lang="en-US" dirty="0"/>
          </a:p>
        </p:txBody>
      </p:sp>
      <p:sp>
        <p:nvSpPr>
          <p:cNvPr id="3" name="Text Placeholder 2"/>
          <p:cNvSpPr>
            <a:spLocks noGrp="1"/>
          </p:cNvSpPr>
          <p:nvPr>
            <p:ph type="body" sz="quarter" idx="10"/>
          </p:nvPr>
        </p:nvSpPr>
        <p:spPr>
          <a:xfrm>
            <a:off x="519111" y="1391868"/>
            <a:ext cx="11669714" cy="4520417"/>
          </a:xfrm>
        </p:spPr>
        <p:txBody>
          <a:bodyPr/>
          <a:lstStyle/>
          <a:p>
            <a:r>
              <a:rPr lang="en-US" sz="2400" dirty="0" smtClean="0"/>
              <a:t>Be mindful of consistent app naming during submission</a:t>
            </a:r>
          </a:p>
          <a:p>
            <a:pPr lvl="1"/>
            <a:r>
              <a:rPr lang="en-US" sz="1400" dirty="0" smtClean="0"/>
              <a:t>Name in Manifest = what app is called within </a:t>
            </a:r>
            <a:r>
              <a:rPr lang="en-US" sz="1400" dirty="0"/>
              <a:t>Office or SharePoint </a:t>
            </a:r>
            <a:r>
              <a:rPr lang="en-US" sz="1400" u="sng" dirty="0"/>
              <a:t>after</a:t>
            </a:r>
            <a:r>
              <a:rPr lang="en-US" sz="1400" dirty="0"/>
              <a:t> </a:t>
            </a:r>
            <a:r>
              <a:rPr lang="en-US" sz="1400" dirty="0" smtClean="0"/>
              <a:t>user install</a:t>
            </a:r>
          </a:p>
          <a:p>
            <a:pPr lvl="1"/>
            <a:r>
              <a:rPr lang="en-US" sz="1400" dirty="0" smtClean="0"/>
              <a:t>Seller Dashboard name = what app is called in the Store.</a:t>
            </a:r>
          </a:p>
          <a:p>
            <a:pPr lvl="1"/>
            <a:r>
              <a:rPr lang="en-US" sz="1400" b="1" dirty="0" smtClean="0"/>
              <a:t>Failure to match the two names exactly will create user confusion! </a:t>
            </a:r>
          </a:p>
          <a:p>
            <a:pPr lvl="1"/>
            <a:r>
              <a:rPr lang="en-US" sz="1400" dirty="0" smtClean="0"/>
              <a:t>Use the Manifest Display </a:t>
            </a:r>
            <a:r>
              <a:rPr lang="en-US" sz="1400" dirty="0"/>
              <a:t>Name element </a:t>
            </a:r>
            <a:r>
              <a:rPr lang="en-US" sz="1400" dirty="0" smtClean="0"/>
              <a:t>(apps </a:t>
            </a:r>
            <a:r>
              <a:rPr lang="en-US" sz="1400" dirty="0"/>
              <a:t>for </a:t>
            </a:r>
            <a:r>
              <a:rPr lang="en-US" sz="1400" dirty="0" smtClean="0"/>
              <a:t>Office), or Title </a:t>
            </a:r>
            <a:r>
              <a:rPr lang="en-US" sz="1400" dirty="0"/>
              <a:t>Element </a:t>
            </a:r>
            <a:r>
              <a:rPr lang="en-US" sz="1400" dirty="0" smtClean="0"/>
              <a:t>(apps </a:t>
            </a:r>
            <a:r>
              <a:rPr lang="en-US" sz="1400" dirty="0"/>
              <a:t>for </a:t>
            </a:r>
            <a:r>
              <a:rPr lang="en-US" sz="1400" dirty="0" smtClean="0"/>
              <a:t>SharePoint). </a:t>
            </a:r>
            <a:endParaRPr lang="en-US" sz="1400" dirty="0"/>
          </a:p>
          <a:p>
            <a:pPr lvl="1"/>
            <a:endParaRPr lang="en-US" sz="1400" dirty="0"/>
          </a:p>
          <a:p>
            <a:r>
              <a:rPr lang="en-US" sz="2400" dirty="0" smtClean="0"/>
              <a:t>You must submit icons for Store Apps </a:t>
            </a:r>
            <a:r>
              <a:rPr lang="en-US" sz="2400" u="sng" dirty="0" smtClean="0"/>
              <a:t>twice</a:t>
            </a:r>
            <a:r>
              <a:rPr lang="en-US" sz="2400" dirty="0" smtClean="0"/>
              <a:t>, in two different places</a:t>
            </a:r>
          </a:p>
          <a:p>
            <a:pPr lvl="1"/>
            <a:r>
              <a:rPr lang="en-US" sz="1400" b="1" dirty="0" smtClean="0"/>
              <a:t>Mail, Task Pane &amp; Content apps:</a:t>
            </a:r>
          </a:p>
          <a:p>
            <a:pPr lvl="2"/>
            <a:r>
              <a:rPr lang="en-US" sz="1400" dirty="0" smtClean="0"/>
              <a:t>A</a:t>
            </a:r>
            <a:r>
              <a:rPr lang="en-US" sz="1400" b="1" dirty="0" smtClean="0"/>
              <a:t> </a:t>
            </a:r>
            <a:r>
              <a:rPr lang="en-US" sz="1400" u="sng" dirty="0" smtClean="0"/>
              <a:t>link</a:t>
            </a:r>
            <a:r>
              <a:rPr lang="en-US" sz="1400" dirty="0" smtClean="0"/>
              <a:t> to icon in the App Manifest determines how app looks </a:t>
            </a:r>
            <a:r>
              <a:rPr lang="en-US" sz="1400" u="sng" dirty="0" smtClean="0"/>
              <a:t>within Office products </a:t>
            </a:r>
            <a:r>
              <a:rPr lang="en-US" sz="1400" dirty="0" smtClean="0"/>
              <a:t>(e.g., “My Apps” in Ribbon)</a:t>
            </a:r>
          </a:p>
          <a:p>
            <a:pPr lvl="2"/>
            <a:r>
              <a:rPr lang="en-US" sz="1400" dirty="0" smtClean="0"/>
              <a:t>An </a:t>
            </a:r>
            <a:r>
              <a:rPr lang="en-US" sz="1400" u="sng" dirty="0" smtClean="0"/>
              <a:t>uploaded</a:t>
            </a:r>
            <a:r>
              <a:rPr lang="en-US" sz="1400" dirty="0" smtClean="0"/>
              <a:t> icon in Seller Dashboard is used to represent how Apps appear in the Store.</a:t>
            </a:r>
          </a:p>
          <a:p>
            <a:pPr lvl="2"/>
            <a:r>
              <a:rPr lang="en-US" sz="1400" dirty="0" smtClean="0"/>
              <a:t>In-product Mail icons are larger and must be secured by HTTPS (see Notes)</a:t>
            </a:r>
          </a:p>
          <a:p>
            <a:pPr lvl="1"/>
            <a:r>
              <a:rPr lang="en-US" sz="1400" b="1" dirty="0" smtClean="0"/>
              <a:t>SharePoint </a:t>
            </a:r>
            <a:r>
              <a:rPr lang="en-US" sz="1400" b="1" dirty="0"/>
              <a:t>apps </a:t>
            </a:r>
            <a:r>
              <a:rPr lang="en-US" sz="1400" dirty="0" smtClean="0"/>
              <a:t>have </a:t>
            </a:r>
            <a:r>
              <a:rPr lang="en-US" sz="1400" u="sng" dirty="0"/>
              <a:t>unique</a:t>
            </a:r>
            <a:r>
              <a:rPr lang="en-US" sz="1400" dirty="0"/>
              <a:t> </a:t>
            </a:r>
            <a:r>
              <a:rPr lang="en-US" sz="1400" dirty="0" smtClean="0"/>
              <a:t>icons (96x96 pixels), loaded within the app package, and identical to the SD icon)</a:t>
            </a:r>
          </a:p>
          <a:p>
            <a:pPr lvl="1"/>
            <a:endParaRPr lang="en-US" sz="1400" dirty="0"/>
          </a:p>
          <a:p>
            <a:r>
              <a:rPr lang="en-US" sz="2400" dirty="0" smtClean="0"/>
              <a:t>Provider-hosted SharePoint Store apps require use of Seller Dash for Client IDs &amp; Secrets</a:t>
            </a:r>
          </a:p>
          <a:p>
            <a:pPr lvl="1"/>
            <a:r>
              <a:rPr lang="en-US" sz="1400" dirty="0" smtClean="0"/>
              <a:t>Client IDs and Secrets enable remote app components to gain access to SharePoint data without user credentials</a:t>
            </a:r>
          </a:p>
          <a:p>
            <a:pPr lvl="1"/>
            <a:r>
              <a:rPr lang="en-US" sz="1400" dirty="0" smtClean="0"/>
              <a:t>When building for the Store, you CANNOT use SharePoint to create IDs and Secrets (OK for side-loaded apps)</a:t>
            </a:r>
          </a:p>
          <a:p>
            <a:pPr lvl="1"/>
            <a:r>
              <a:rPr lang="en-US" sz="1400" dirty="0" smtClean="0"/>
              <a:t>These SD-created elements are then entered into </a:t>
            </a:r>
            <a:r>
              <a:rPr lang="en-US" sz="1400" dirty="0"/>
              <a:t>the </a:t>
            </a:r>
            <a:r>
              <a:rPr lang="en-US" sz="1400" dirty="0" smtClean="0"/>
              <a:t>app’s </a:t>
            </a:r>
            <a:r>
              <a:rPr lang="en-US" sz="1400" dirty="0" err="1" smtClean="0"/>
              <a:t>web.config</a:t>
            </a:r>
            <a:r>
              <a:rPr lang="en-US" sz="1400" dirty="0" smtClean="0"/>
              <a:t> </a:t>
            </a:r>
            <a:r>
              <a:rPr lang="en-US" sz="1400" dirty="0"/>
              <a:t>and </a:t>
            </a:r>
            <a:r>
              <a:rPr lang="en-US" sz="1400" dirty="0" smtClean="0"/>
              <a:t>Manifest </a:t>
            </a:r>
            <a:r>
              <a:rPr lang="en-US" sz="1400" dirty="0"/>
              <a:t>files file in your Visual Studio </a:t>
            </a:r>
            <a:r>
              <a:rPr lang="en-US" sz="1400" dirty="0" smtClean="0"/>
              <a:t>project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335363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E109921-6BAB-4EF7-B747-B414F28615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8f2d0-1919-4f72-bb90-3c866a37a4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5598</Words>
  <Application>Microsoft Office PowerPoint</Application>
  <PresentationFormat>Custom</PresentationFormat>
  <Paragraphs>497</Paragraphs>
  <Slides>51</Slides>
  <Notes>18</Notes>
  <HiddenSlides>1</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51</vt:i4>
      </vt:variant>
    </vt:vector>
  </HeadingPairs>
  <TitlesOfParts>
    <vt:vector size="67" baseType="lpstr">
      <vt:lpstr>Arial</vt:lpstr>
      <vt:lpstr>Calibri</vt:lpstr>
      <vt:lpstr>Consolas</vt:lpstr>
      <vt:lpstr>Segoe Light</vt:lpstr>
      <vt:lpstr>Segoe UI</vt:lpstr>
      <vt:lpstr>Segoe UI Light</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5-30610_Microsoft_Ignite_Keynote_Template_CUSTOM_LIGHT</vt:lpstr>
      <vt:lpstr>2_5-30055_Office Template 2012 - 16x9 - White Background</vt:lpstr>
      <vt:lpstr>1_5-30610_Microsoft_Ignite_Keynote_Template_CUSTOM_LIGHT</vt:lpstr>
      <vt:lpstr>3_5-30055_Office Template 2012 - 16x9 - White Background</vt:lpstr>
      <vt:lpstr>2_5-30610_Microsoft_Ignite_Keynote_Template_CUSTOM_LIGHT</vt:lpstr>
      <vt:lpstr>Building Apps for the Office Store</vt:lpstr>
      <vt:lpstr>Getting Your App Submitted &amp; Approved: Best Practices</vt:lpstr>
      <vt:lpstr>Agenda</vt:lpstr>
      <vt:lpstr>Developer vision</vt:lpstr>
      <vt:lpstr>Overview</vt:lpstr>
      <vt:lpstr>The Store Submission Process: Summary</vt:lpstr>
      <vt:lpstr>Step 1: Build your App</vt:lpstr>
      <vt:lpstr>Getting Started</vt:lpstr>
      <vt:lpstr>Getting the App Manifest “Store-ready”</vt:lpstr>
      <vt:lpstr>Step 2: Create an Account in Seller Dashboard</vt:lpstr>
      <vt:lpstr>Seller Dashboard: Account checklist</vt:lpstr>
      <vt:lpstr>Account creation walkthrough</vt:lpstr>
      <vt:lpstr>Marketing Profile: Individual</vt:lpstr>
      <vt:lpstr>Marketing Profile: Company </vt:lpstr>
      <vt:lpstr>Account is now pending approval</vt:lpstr>
      <vt:lpstr>Account Approval: How it Works (Pt. 1)</vt:lpstr>
      <vt:lpstr>Account Approval (Pt. 2): Information Audit</vt:lpstr>
      <vt:lpstr>Add Payout and Tax Information</vt:lpstr>
      <vt:lpstr>Payout info</vt:lpstr>
      <vt:lpstr>Tax Info</vt:lpstr>
      <vt:lpstr>Filing Tax Info</vt:lpstr>
      <vt:lpstr>Success!</vt:lpstr>
      <vt:lpstr>Managing your Account</vt:lpstr>
      <vt:lpstr>Step 3: Add an App</vt:lpstr>
      <vt:lpstr>Adding an App: Key Decisions</vt:lpstr>
      <vt:lpstr>Adding an App: Prepare all the Ingredients</vt:lpstr>
      <vt:lpstr>Add an App: Walkthrough</vt:lpstr>
      <vt:lpstr>App Overview</vt:lpstr>
      <vt:lpstr>Overview (Part II)</vt:lpstr>
      <vt:lpstr>App Details</vt:lpstr>
      <vt:lpstr>Blocked-country access</vt:lpstr>
      <vt:lpstr>Pricing</vt:lpstr>
      <vt:lpstr>Saved App</vt:lpstr>
      <vt:lpstr>Step 3a: Unique Needs of SharePoint Provider-hosted Apps</vt:lpstr>
      <vt:lpstr>Creating Client IDs for SharePoint Apps</vt:lpstr>
      <vt:lpstr>Creating Client IDs (via the “Apps&gt;client ids” tab)</vt:lpstr>
      <vt:lpstr>The critical finishing steps</vt:lpstr>
      <vt:lpstr>Step 4: Managing Your Apps’ Performance</vt:lpstr>
      <vt:lpstr>Unpublish and Delete an App in SD</vt:lpstr>
      <vt:lpstr>App Metrics &amp; Sales Reports</vt:lpstr>
      <vt:lpstr>Sales Reports</vt:lpstr>
      <vt:lpstr>Review of Common Blockers</vt:lpstr>
      <vt:lpstr>Common errors: Account Creation</vt:lpstr>
      <vt:lpstr>Common Errors: App Submission</vt:lpstr>
      <vt:lpstr>No Bad Store Apps (highlights of App Validation Policies)</vt:lpstr>
      <vt:lpstr>Making your App listing shine</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